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351" r:id="rId6"/>
    <p:sldId id="362" r:id="rId7"/>
    <p:sldId id="263" r:id="rId8"/>
    <p:sldId id="365" r:id="rId9"/>
    <p:sldId id="363" r:id="rId10"/>
    <p:sldId id="364" r:id="rId11"/>
    <p:sldId id="371" r:id="rId12"/>
    <p:sldId id="360" r:id="rId13"/>
    <p:sldId id="358" r:id="rId14"/>
    <p:sldId id="367" r:id="rId15"/>
    <p:sldId id="370" r:id="rId16"/>
    <p:sldId id="261" r:id="rId17"/>
    <p:sldId id="372" r:id="rId18"/>
    <p:sldId id="374" r:id="rId19"/>
    <p:sldId id="373" r:id="rId20"/>
    <p:sldId id="357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69" d="100"/>
          <a:sy n="69" d="100"/>
        </p:scale>
        <p:origin x="9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F:\DA7\projects\opiate-fatal\data\for_visuals\fatal_info\fatal_by_drug.csv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6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F:\DA7\projects\opiate-fatal\data\for_visuals\scripts\all_county_rate_per_100%20-%20Copy.xlsx" TargetMode="External"/><Relationship Id="rId4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opiate_scripts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7598182</c:v>
                </c:pt>
                <c:pt idx="1">
                  <c:v>7954399</c:v>
                </c:pt>
                <c:pt idx="2">
                  <c:v>8301322</c:v>
                </c:pt>
                <c:pt idx="3">
                  <c:v>8726419</c:v>
                </c:pt>
                <c:pt idx="4">
                  <c:v>8899184</c:v>
                </c:pt>
                <c:pt idx="5">
                  <c:v>8863172</c:v>
                </c:pt>
                <c:pt idx="6">
                  <c:v>8781703</c:v>
                </c:pt>
                <c:pt idx="7">
                  <c:v>8250841</c:v>
                </c:pt>
                <c:pt idx="8">
                  <c:v>7935559</c:v>
                </c:pt>
                <c:pt idx="9">
                  <c:v>7569787</c:v>
                </c:pt>
                <c:pt idx="10">
                  <c:v>7141529</c:v>
                </c:pt>
                <c:pt idx="11">
                  <c:v>6386811</c:v>
                </c:pt>
                <c:pt idx="12">
                  <c:v>5549903</c:v>
                </c:pt>
                <c:pt idx="13">
                  <c:v>5094756</c:v>
                </c:pt>
                <c:pt idx="14">
                  <c:v>4672795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4A-426E-8AB3-660C6F6861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45568"/>
        <c:axId val="310740160"/>
      </c:lineChart>
      <c:catAx>
        <c:axId val="31074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47315434761189795"/>
              <c:y val="0.835706069656653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0160"/>
        <c:crossesAt val="0"/>
        <c:auto val="1"/>
        <c:lblAlgn val="ctr"/>
        <c:lblOffset val="100"/>
        <c:noMultiLvlLbl val="0"/>
      </c:catAx>
      <c:valAx>
        <c:axId val="310740160"/>
        <c:scaling>
          <c:orientation val="minMax"/>
          <c:min val="4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 Prescriptions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5568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81.2</c:v>
                </c:pt>
                <c:pt idx="1">
                  <c:v>80.900000000000006</c:v>
                </c:pt>
                <c:pt idx="2">
                  <c:v>81.3</c:v>
                </c:pt>
                <c:pt idx="3">
                  <c:v>78.099999999999994</c:v>
                </c:pt>
                <c:pt idx="4">
                  <c:v>75.599999999999994</c:v>
                </c:pt>
                <c:pt idx="5">
                  <c:v>70.599999999999994</c:v>
                </c:pt>
                <c:pt idx="6">
                  <c:v>66.5</c:v>
                </c:pt>
                <c:pt idx="7">
                  <c:v>59</c:v>
                </c:pt>
                <c:pt idx="8">
                  <c:v>51.4</c:v>
                </c:pt>
                <c:pt idx="9">
                  <c:v>46.7</c:v>
                </c:pt>
                <c:pt idx="10">
                  <c:v>43.3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A-4854-9AA0-CB01A8AC06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140.03</c:v>
                </c:pt>
                <c:pt idx="1">
                  <c:v>138.5</c:v>
                </c:pt>
                <c:pt idx="2">
                  <c:v>136.07</c:v>
                </c:pt>
                <c:pt idx="3">
                  <c:v>127.05</c:v>
                </c:pt>
                <c:pt idx="4">
                  <c:v>121.32</c:v>
                </c:pt>
                <c:pt idx="5">
                  <c:v>114.85</c:v>
                </c:pt>
                <c:pt idx="6">
                  <c:v>107.46</c:v>
                </c:pt>
                <c:pt idx="7">
                  <c:v>95.2</c:v>
                </c:pt>
                <c:pt idx="8">
                  <c:v>81.96</c:v>
                </c:pt>
                <c:pt idx="9">
                  <c:v>74.599999999999994</c:v>
                </c:pt>
                <c:pt idx="10">
                  <c:v>74.59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A-4854-9AA0-CB01A8AC0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0402048"/>
        <c:axId val="220402464"/>
      </c:barChart>
      <c:catAx>
        <c:axId val="22040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464"/>
        <c:crosses val="autoZero"/>
        <c:auto val="1"/>
        <c:lblAlgn val="ctr"/>
        <c:lblOffset val="100"/>
        <c:noMultiLvlLbl val="0"/>
      </c:catAx>
      <c:valAx>
        <c:axId val="2204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9139666</c:v>
                </c:pt>
                <c:pt idx="1">
                  <c:v>6250940</c:v>
                </c:pt>
                <c:pt idx="2">
                  <c:v>4677733</c:v>
                </c:pt>
                <c:pt idx="3">
                  <c:v>2856089</c:v>
                </c:pt>
                <c:pt idx="4">
                  <c:v>2379072</c:v>
                </c:pt>
                <c:pt idx="5">
                  <c:v>1810284</c:v>
                </c:pt>
                <c:pt idx="6">
                  <c:v>1290076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3-40AE-BE0C-61D86838E61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7839453</c:v>
                </c:pt>
                <c:pt idx="1">
                  <c:v>5578700</c:v>
                </c:pt>
                <c:pt idx="2">
                  <c:v>4242625</c:v>
                </c:pt>
                <c:pt idx="3">
                  <c:v>2621475</c:v>
                </c:pt>
                <c:pt idx="4">
                  <c:v>2273242</c:v>
                </c:pt>
                <c:pt idx="5">
                  <c:v>1699364</c:v>
                </c:pt>
                <c:pt idx="6">
                  <c:v>1167742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53-40AE-BE0C-61D86838E61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6984922</c:v>
                </c:pt>
                <c:pt idx="1">
                  <c:v>5040877</c:v>
                </c:pt>
                <c:pt idx="2">
                  <c:v>3918919</c:v>
                </c:pt>
                <c:pt idx="3">
                  <c:v>2455868</c:v>
                </c:pt>
                <c:pt idx="4">
                  <c:v>2134568</c:v>
                </c:pt>
                <c:pt idx="5">
                  <c:v>1597330</c:v>
                </c:pt>
                <c:pt idx="6">
                  <c:v>1078107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53-40AE-BE0C-61D86838E61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6449118</c:v>
                </c:pt>
                <c:pt idx="1">
                  <c:v>4720918</c:v>
                </c:pt>
                <c:pt idx="2">
                  <c:v>3796262</c:v>
                </c:pt>
                <c:pt idx="3">
                  <c:v>2310421</c:v>
                </c:pt>
                <c:pt idx="4">
                  <c:v>2103035</c:v>
                </c:pt>
                <c:pt idx="5">
                  <c:v>1562523</c:v>
                </c:pt>
                <c:pt idx="6">
                  <c:v>1010231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53-40AE-BE0C-61D86838E61A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5877274</c:v>
                </c:pt>
                <c:pt idx="1">
                  <c:v>4619833</c:v>
                </c:pt>
                <c:pt idx="2">
                  <c:v>3610487</c:v>
                </c:pt>
                <c:pt idx="3">
                  <c:v>2201962</c:v>
                </c:pt>
                <c:pt idx="4">
                  <c:v>2028348</c:v>
                </c:pt>
                <c:pt idx="5">
                  <c:v>1490580</c:v>
                </c:pt>
                <c:pt idx="6">
                  <c:v>996444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3-40AE-BE0C-61D86838E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0660191"/>
        <c:axId val="1550660607"/>
      </c:barChart>
      <c:catAx>
        <c:axId val="1550660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607"/>
        <c:crosses val="autoZero"/>
        <c:auto val="1"/>
        <c:lblAlgn val="ctr"/>
        <c:lblOffset val="100"/>
        <c:noMultiLvlLbl val="0"/>
      </c:catAx>
      <c:valAx>
        <c:axId val="155066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deaths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B1-426B-868F-5FD068019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649760"/>
        <c:axId val="315648928"/>
      </c:lineChart>
      <c:catAx>
        <c:axId val="31564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8928"/>
        <c:crosses val="autoZero"/>
        <c:auto val="1"/>
        <c:lblAlgn val="ctr"/>
        <c:lblOffset val="100"/>
        <c:noMultiLvlLbl val="0"/>
      </c:catAx>
      <c:valAx>
        <c:axId val="31564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809929121519864E-2"/>
          <c:y val="0.14300940438871473"/>
          <c:w val="0.93375018565712331"/>
          <c:h val="0.787883889122010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Deaths per 100,000
population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Sheet2!$A$2:$A$42</c:f>
              <c:numCache>
                <c:formatCode>0</c:formatCode>
                <c:ptCount val="41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  <c:pt idx="39">
                  <c:v>2019</c:v>
                </c:pt>
                <c:pt idx="40">
                  <c:v>2020</c:v>
                </c:pt>
              </c:numCache>
            </c:numRef>
          </c:xVal>
          <c:yVal>
            <c:numRef>
              <c:f>Sheet2!$B$2:$B$42</c:f>
              <c:numCache>
                <c:formatCode>0.0</c:formatCode>
                <c:ptCount val="41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2.8</c:v>
                </c:pt>
                <c:pt idx="4">
                  <c:v>2.8</c:v>
                </c:pt>
                <c:pt idx="5">
                  <c:v>3</c:v>
                </c:pt>
                <c:pt idx="6">
                  <c:v>3.3</c:v>
                </c:pt>
                <c:pt idx="7">
                  <c:v>3.3</c:v>
                </c:pt>
                <c:pt idx="8">
                  <c:v>3.7</c:v>
                </c:pt>
                <c:pt idx="9">
                  <c:v>3.8</c:v>
                </c:pt>
                <c:pt idx="10">
                  <c:v>3.4</c:v>
                </c:pt>
                <c:pt idx="11">
                  <c:v>3.7</c:v>
                </c:pt>
                <c:pt idx="12">
                  <c:v>4.0999999999999996</c:v>
                </c:pt>
                <c:pt idx="13">
                  <c:v>4.7</c:v>
                </c:pt>
                <c:pt idx="14">
                  <c:v>4.8</c:v>
                </c:pt>
                <c:pt idx="15">
                  <c:v>4.8</c:v>
                </c:pt>
                <c:pt idx="16">
                  <c:v>4.9000000000000004</c:v>
                </c:pt>
                <c:pt idx="17">
                  <c:v>5.3</c:v>
                </c:pt>
                <c:pt idx="18">
                  <c:v>5.5</c:v>
                </c:pt>
                <c:pt idx="19">
                  <c:v>6</c:v>
                </c:pt>
                <c:pt idx="20">
                  <c:v>6.2</c:v>
                </c:pt>
                <c:pt idx="21">
                  <c:v>6.8</c:v>
                </c:pt>
                <c:pt idx="22">
                  <c:v>8.1999999999999993</c:v>
                </c:pt>
                <c:pt idx="23">
                  <c:v>8.9</c:v>
                </c:pt>
                <c:pt idx="24">
                  <c:v>9.3000000000000007</c:v>
                </c:pt>
                <c:pt idx="25">
                  <c:v>10.1</c:v>
                </c:pt>
                <c:pt idx="26">
                  <c:v>11.5</c:v>
                </c:pt>
                <c:pt idx="27">
                  <c:v>11.9</c:v>
                </c:pt>
                <c:pt idx="28">
                  <c:v>12</c:v>
                </c:pt>
                <c:pt idx="29">
                  <c:v>12</c:v>
                </c:pt>
                <c:pt idx="30">
                  <c:v>12.4</c:v>
                </c:pt>
                <c:pt idx="31">
                  <c:v>13.2</c:v>
                </c:pt>
                <c:pt idx="32">
                  <c:v>13.2</c:v>
                </c:pt>
                <c:pt idx="33">
                  <c:v>14</c:v>
                </c:pt>
                <c:pt idx="34">
                  <c:v>15</c:v>
                </c:pt>
                <c:pt idx="35">
                  <c:v>16.5</c:v>
                </c:pt>
                <c:pt idx="36">
                  <c:v>20</c:v>
                </c:pt>
                <c:pt idx="37">
                  <c:v>22</c:v>
                </c:pt>
                <c:pt idx="38">
                  <c:v>20.100000000000001</c:v>
                </c:pt>
                <c:pt idx="39">
                  <c:v>21.5</c:v>
                </c:pt>
                <c:pt idx="40">
                  <c:v>28.3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4F-4D29-B8DE-9DA75BC08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0095"/>
        <c:axId val="211609679"/>
      </c:scatterChart>
      <c:valAx>
        <c:axId val="21161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09679"/>
        <c:crosses val="autoZero"/>
        <c:crossBetween val="midCat"/>
      </c:valAx>
      <c:valAx>
        <c:axId val="2116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Fatal</a:t>
            </a:r>
            <a:r>
              <a:rPr lang="en-US" baseline="0"/>
              <a:t> OD by Drug and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Sheet2!$B$2:$B$8</c:f>
              <c:numCache>
                <c:formatCode>General</c:formatCode>
                <c:ptCount val="7"/>
                <c:pt idx="0">
                  <c:v>3437</c:v>
                </c:pt>
                <c:pt idx="1">
                  <c:v>1499</c:v>
                </c:pt>
                <c:pt idx="2">
                  <c:v>1769</c:v>
                </c:pt>
                <c:pt idx="3">
                  <c:v>1560</c:v>
                </c:pt>
                <c:pt idx="4">
                  <c:v>1475</c:v>
                </c:pt>
                <c:pt idx="5">
                  <c:v>4431</c:v>
                </c:pt>
                <c:pt idx="6">
                  <c:v>1121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7-4269-8B88-BCBB1A298A9B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3023</c:v>
                </c:pt>
                <c:pt idx="1">
                  <c:v>1836</c:v>
                </c:pt>
                <c:pt idx="2">
                  <c:v>3005</c:v>
                </c:pt>
                <c:pt idx="3">
                  <c:v>1866</c:v>
                </c:pt>
                <c:pt idx="4">
                  <c:v>2049</c:v>
                </c:pt>
                <c:pt idx="5">
                  <c:v>3860</c:v>
                </c:pt>
                <c:pt idx="6">
                  <c:v>1910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67-4269-8B88-BCBB1A298A9B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Sheet2!$D$2:$D$8</c:f>
              <c:numCache>
                <c:formatCode>General</c:formatCode>
                <c:ptCount val="7"/>
                <c:pt idx="0">
                  <c:v>2454</c:v>
                </c:pt>
                <c:pt idx="1">
                  <c:v>1504</c:v>
                </c:pt>
                <c:pt idx="2">
                  <c:v>4463</c:v>
                </c:pt>
                <c:pt idx="3">
                  <c:v>2201</c:v>
                </c:pt>
                <c:pt idx="4">
                  <c:v>2526</c:v>
                </c:pt>
                <c:pt idx="5">
                  <c:v>3287</c:v>
                </c:pt>
                <c:pt idx="6">
                  <c:v>2771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67-4269-8B88-BCBB1A298A9B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Sheet2!$E$2:$E$8</c:f>
              <c:numCache>
                <c:formatCode>General</c:formatCode>
                <c:ptCount val="7"/>
                <c:pt idx="0">
                  <c:v>2370</c:v>
                </c:pt>
                <c:pt idx="1">
                  <c:v>2003</c:v>
                </c:pt>
                <c:pt idx="2">
                  <c:v>6516</c:v>
                </c:pt>
                <c:pt idx="3">
                  <c:v>2279</c:v>
                </c:pt>
                <c:pt idx="4">
                  <c:v>3471</c:v>
                </c:pt>
                <c:pt idx="5">
                  <c:v>3086</c:v>
                </c:pt>
                <c:pt idx="6">
                  <c:v>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67-4269-8B88-BCBB1A298A9B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Sheet2!$F$2:$F$8</c:f>
              <c:numCache>
                <c:formatCode>General</c:formatCode>
                <c:ptCount val="7"/>
                <c:pt idx="0">
                  <c:v>3426</c:v>
                </c:pt>
                <c:pt idx="1">
                  <c:v>2502</c:v>
                </c:pt>
                <c:pt idx="2">
                  <c:v>12076</c:v>
                </c:pt>
                <c:pt idx="3">
                  <c:v>1986</c:v>
                </c:pt>
                <c:pt idx="4">
                  <c:v>5777</c:v>
                </c:pt>
                <c:pt idx="5">
                  <c:v>3570</c:v>
                </c:pt>
                <c:pt idx="6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67-4269-8B88-BCBB1A298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955247"/>
        <c:axId val="886941519"/>
      </c:barChart>
      <c:catAx>
        <c:axId val="886955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41519"/>
        <c:crosses val="autoZero"/>
        <c:auto val="1"/>
        <c:lblAlgn val="ctr"/>
        <c:lblOffset val="100"/>
        <c:noMultiLvlLbl val="0"/>
      </c:catAx>
      <c:valAx>
        <c:axId val="886941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5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non_fatal_overdose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990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19559</c:v>
                </c:pt>
                <c:pt idx="1">
                  <c:v>20123</c:v>
                </c:pt>
                <c:pt idx="2">
                  <c:v>21529</c:v>
                </c:pt>
                <c:pt idx="3">
                  <c:v>134749</c:v>
                </c:pt>
                <c:pt idx="4">
                  <c:v>138819</c:v>
                </c:pt>
                <c:pt idx="5">
                  <c:v>138463</c:v>
                </c:pt>
                <c:pt idx="6">
                  <c:v>140690</c:v>
                </c:pt>
                <c:pt idx="7">
                  <c:v>151903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48-4F8F-B7BA-FBE49A249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6439583"/>
        <c:axId val="1566439999"/>
      </c:lineChart>
      <c:catAx>
        <c:axId val="156643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999"/>
        <c:crosses val="autoZero"/>
        <c:auto val="1"/>
        <c:lblAlgn val="ctr"/>
        <c:lblOffset val="100"/>
        <c:noMultiLvlLbl val="0"/>
      </c:catAx>
      <c:valAx>
        <c:axId val="156643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6252</c:v>
                </c:pt>
                <c:pt idx="1">
                  <c:v>3074</c:v>
                </c:pt>
                <c:pt idx="2">
                  <c:v>10863</c:v>
                </c:pt>
                <c:pt idx="3">
                  <c:v>26690</c:v>
                </c:pt>
                <c:pt idx="4">
                  <c:v>9433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B-48F9-A0A8-87C8B9CF50E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6633</c:v>
                </c:pt>
                <c:pt idx="1">
                  <c:v>3693</c:v>
                </c:pt>
                <c:pt idx="2">
                  <c:v>16779</c:v>
                </c:pt>
                <c:pt idx="3">
                  <c:v>26399</c:v>
                </c:pt>
                <c:pt idx="4">
                  <c:v>10357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5B-48F9-A0A8-87C8B9CF50E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7908</c:v>
                </c:pt>
                <c:pt idx="1">
                  <c:v>4006</c:v>
                </c:pt>
                <c:pt idx="2">
                  <c:v>20530</c:v>
                </c:pt>
                <c:pt idx="3">
                  <c:v>24059</c:v>
                </c:pt>
                <c:pt idx="4">
                  <c:v>12031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5B-48F9-A0A8-87C8B9CF50E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7465</c:v>
                </c:pt>
                <c:pt idx="1">
                  <c:v>5010</c:v>
                </c:pt>
                <c:pt idx="2">
                  <c:v>22549</c:v>
                </c:pt>
                <c:pt idx="3">
                  <c:v>25530</c:v>
                </c:pt>
                <c:pt idx="4">
                  <c:v>12798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5B-48F9-A0A8-87C8B9CF50E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7706</c:v>
                </c:pt>
                <c:pt idx="1">
                  <c:v>4957</c:v>
                </c:pt>
                <c:pt idx="2">
                  <c:v>25661</c:v>
                </c:pt>
                <c:pt idx="3">
                  <c:v>33299</c:v>
                </c:pt>
                <c:pt idx="4">
                  <c:v>13018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5B-48F9-A0A8-87C8B9CF50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1105743"/>
        <c:axId val="661103663"/>
      </c:barChart>
      <c:catAx>
        <c:axId val="66110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103663"/>
        <c:crosses val="autoZero"/>
        <c:auto val="1"/>
        <c:lblAlgn val="ctr"/>
        <c:lblOffset val="100"/>
        <c:noMultiLvlLbl val="0"/>
      </c:catAx>
      <c:valAx>
        <c:axId val="6611036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105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all_county_rate_per_100!$A$2:$B$96</cx:f>
        <cx:nf>all_county_rate_per_100!$A$1:$B$1</cx:nf>
        <cx:lvl ptCount="95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</cx:lvl>
        <cx:lvl ptCount="95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all_county_rate_per_100!$C$2:$C$96</cx:f>
        <cx:nf>all_county_rate_per_100!$C$1</cx:nf>
        <cx:lvl ptCount="95" formatCode="0" name="avg_scripts">
          <cx:pt idx="0">164.81</cx:pt>
          <cx:pt idx="1">99.040000000000006</cx:pt>
          <cx:pt idx="2">80.579999999999998</cx:pt>
          <cx:pt idx="3">93.340000000000003</cx:pt>
          <cx:pt idx="4">104.22</cx:pt>
          <cx:pt idx="5">142.88999999999999</cx:pt>
          <cx:pt idx="6">194.97</cx:pt>
          <cx:pt idx="7">103.47</cx:pt>
          <cx:pt idx="8">177.78</cx:pt>
          <cx:pt idx="9">110.48</cx:pt>
          <cx:pt idx="10">83.950000000000003</cx:pt>
          <cx:pt idx="11">96.659999999999997</cx:pt>
          <cx:pt idx="12">188.15000000000001</cx:pt>
          <cx:pt idx="13">174.69</cx:pt>
          <cx:pt idx="14">183.44999999999999</cx:pt>
          <cx:pt idx="15">192.28999999999999</cx:pt>
          <cx:pt idx="16">69.870000000000005</cx:pt>
          <cx:pt idx="17">142.22999999999999</cx:pt>
          <cx:pt idx="18">97.900000000000006</cx:pt>
          <cx:pt idx="19">150.65000000000001</cx:pt>
          <cx:pt idx="20">172.78</cx:pt>
          <cx:pt idx="21">138.94999999999999</cx:pt>
          <cx:pt idx="22">173.34</cx:pt>
          <cx:pt idx="23">65.409999999999997</cx:pt>
          <cx:pt idx="24">159.66999999999999</cx:pt>
          <cx:pt idx="25">117.22</cx:pt>
          <cx:pt idx="26">130.83000000000001</cx:pt>
          <cx:pt idx="27">98.540000000000006</cx:pt>
          <cx:pt idx="28">92.739999999999995</cx:pt>
          <cx:pt idx="29">135.13999999999999</cx:pt>
          <cx:pt idx="30">160.72</cx:pt>
          <cx:pt idx="31">214.33000000000001</cx:pt>
          <cx:pt idx="32">136.88999999999999</cx:pt>
          <cx:pt idx="33">121.31</cx:pt>
          <cx:pt idx="34">87.349999999999994</cx:pt>
          <cx:pt idx="35">162.47</cx:pt>
          <cx:pt idx="36">84.159999999999997</cx:pt>
          <cx:pt idx="37">86.010000000000005</cx:pt>
          <cx:pt idx="38">132.09</cx:pt>
          <cx:pt idx="39">196.34999999999999</cx:pt>
          <cx:pt idx="40">43.609999999999999</cx:pt>
          <cx:pt idx="41">99.780000000000001</cx:pt>
          <cx:pt idx="42">111.56999999999999</cx:pt>
          <cx:pt idx="43">40.090000000000003</cx:pt>
          <cx:pt idx="44">127.65000000000001</cx:pt>
          <cx:pt idx="45">109.81</cx:pt>
          <cx:pt idx="46">132.66999999999999</cx:pt>
          <cx:pt idx="47">103.11</cx:pt>
          <cx:pt idx="48">144.13999999999999</cx:pt>
          <cx:pt idx="49">132.55000000000001</cx:pt>
          <cx:pt idx="50">117.48</cx:pt>
          <cx:pt idx="51">106.03</cx:pt>
          <cx:pt idx="52">160.28</cx:pt>
          <cx:pt idx="53">165.34999999999999</cx:pt>
          <cx:pt idx="54">117.39</cx:pt>
          <cx:pt idx="55">143.31</cx:pt>
          <cx:pt idx="56">115.88</cx:pt>
          <cx:pt idx="57">133.53</cx:pt>
          <cx:pt idx="58">143.28999999999999</cx:pt>
          <cx:pt idx="59">130.49000000000001</cx:pt>
          <cx:pt idx="60">86.989999999999995</cx:pt>
          <cx:pt idx="61">17.370000000000001</cx:pt>
          <cx:pt idx="62">108.84</cx:pt>
          <cx:pt idx="63">113.93000000000001</cx:pt>
          <cx:pt idx="64">107.86</cx:pt>
          <cx:pt idx="65">87.909999999999997</cx:pt>
          <cx:pt idx="66">137.16999999999999</cx:pt>
          <cx:pt idx="67">41.07</cx:pt>
          <cx:pt idx="68">143.53999999999999</cx:pt>
          <cx:pt idx="69">143.80000000000001</cx:pt>
          <cx:pt idx="70">149.97999999999999</cx:pt>
          <cx:pt idx="71">128.44999999999999</cx:pt>
          <cx:pt idx="72">94.390000000000001</cx:pt>
          <cx:pt idx="73">121.43000000000001</cx:pt>
          <cx:pt idx="74">176.43000000000001</cx:pt>
          <cx:pt idx="75">124.59</cx:pt>
          <cx:pt idx="76">78.469999999999999</cx:pt>
          <cx:pt idx="77">152.84999999999999</cx:pt>
          <cx:pt idx="78">45.020000000000003</cx:pt>
          <cx:pt idx="79">197.41999999999999</cx:pt>
          <cx:pt idx="80">93.370000000000005</cx:pt>
          <cx:pt idx="81">86.920000000000002</cx:pt>
          <cx:pt idx="82">178.06999999999999</cx:pt>
          <cx:pt idx="83">173.33000000000001</cx:pt>
          <cx:pt idx="84">108.25</cx:pt>
          <cx:pt idx="85">159.19</cx:pt>
          <cx:pt idx="86">140.06999999999999</cx:pt>
          <cx:pt idx="87">151.11000000000001</cx:pt>
          <cx:pt idx="88">98.129999999999995</cx:pt>
          <cx:pt idx="89">130.00999999999999</cx:pt>
          <cx:pt idx="90">61.719999999999999</cx:pt>
          <cx:pt idx="91">90.989999999999995</cx:pt>
          <cx:pt idx="92">65.519999999999996</cx:pt>
          <cx:pt idx="93">12.640000000000001</cx:pt>
          <cx:pt idx="94">3.1499999999999999</cx:pt>
        </cx:lvl>
      </cx:numDim>
    </cx:data>
  </cx:chartData>
  <cx:chart>
    <cx:plotArea>
      <cx:plotAreaRegion>
        <cx:series layoutId="regionMap" uniqueId="{9A2471D9-0B81-4FF7-98F2-D2EE089F7DC3}">
          <cx:tx>
            <cx:txData>
              <cx:f>all_county_rate_per_100!$C$1</cx:f>
              <cx:v>avg_scripts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7J1pc9u40qj/SiqfDzUESZDEqTOn6oLU6i2xPUkmX1iyrXAH9/XX36a2WJAzLyMXP7y8lzXliS01
1NRDNBqNRuM/z/W/n4PNOv1QhwHL/v1c//nRyfP433/8kT07m3CdTUL3OY2y6Ec+eY7CP6IfP9zn
zR8v6bpymf2HJCLlj2dnneab+uN//wOt2ZvoOnpe527EPhebtLnfZEWQZ//w2psvfVi/hC4z3SxP
3ecc/fnxccPYJss2m4+nL0l/frx7gg/71wcjKljefPywYbmbN49NvPnz40kr0scPf/AfdqbYhwB0
z4sXEJbViSJhVVMURdxe0EAQMXv/sqCTiYg1UZeRRLYXPnz47ToE+a1efdTaKrV+eUnhBuHutv/n
xU/uBL6O2198D8fPe+6+ju77t+Hb+fPjX8zNNy8fHvJ1vsk+fnCzaPt9pY0Rdff618P2y/njlOB/
/8P9Ab4u7i+vIPPf7f/00inIf2Y8d5+yYSDjCdF0IooEcXT1CVGQhjW0g0v0U7o7jY5f9z88dW/j
5eR78OUkxgX4/7CXTToQYnWCkExEWVR2KIHkST9WJkiWZEmRpF0/hydhh3PXjw+qXc76rIUetM9k
xsUb7NFz5A5jtZGiYVHV0NtWW5oo8DQQWd9bdfmU9k6xy1lz8j1IcxLj4kw3Lz+i9GUI0Hii6BIm
mrzv1oTr1jB8q6Ioa9J+eOYM+F6zy0nzDfRAzYuMjTXLhxmk1c7T0sFAg4t1Yrr1iUg0hahg3A8u
2mvTTeGXiL0H8Yl8L8InEiMDHGxesmgzTGdWRYyRLv+0yieg8QTpBKYbMt6B5nxtutPsHaS5Bvqg
5kTGxfpm/QKThEHmVXiiIkVWMN6zhBH4hLU+0RGMz+jVCP66U+81u5w130AP1rzIuFg/5JsK5vBD
9GsYhHUduvZhjOZ9b22iy7qoydregHP9eq/Z5az5Bnqw5kXGxZoGXWBgCNR40rndoooVrj/LMMWW
IU6y7+4iN7/aaXQ5Yk6+B2FOYmSA0/VLsGmGIYww0VVV5i22MtE1sOYyholVd2mncyq6U+kdiLkG
+jDmRMYF+WadDhT0xBOwxkSXpD1KflYFg7ekquB170jzqHeKXU6ak+8BmpMYF2djHcZPmyAYojer
E1lGui4pe5TQaU/cMAiL6bomY5hdvTW3Oqh2OeuzFnrQPpMZF294mDNnPQxviJdgkRAJ73nzrpg6
0XSIhBOyD5xxw/RBtct5n7XQg/eZzLh4G2vGhppkQXBMJrL6S9qiCrDRwY5zjvdOsctZc/I9SHMS
4+K8ihw20GwaZliagpHSudUn9htNdFGRRFXn0O51uZwt30APuLzIuOga6zSNhjHaEPkURSxrunYc
hE8g67BGrasQGVV3/hjnee81u5w130AP1rzIuFgvijB20k2TDeOSwTQZeEr6keYJbW2iESxKSMS7
19XTedZRt8t5nzfRg/i50LiYz9M1ZLts0mGQSxD/6rJIdh2ct+LyBGw7kQ4vixBceR0MPah2OfGz
FnoAP5MZF2+wYPlQtGVF1gmsWHGDtTSRFKKJErjo24tzvncaXQ6Zk++BmJMYGWBns86ddThQh9YU
sNHoF6sb2kRUZZhXS5B01F1chzb2qr2DNd9CH9q8zLh436yfh5llqRMsKZCGcFi+4AOj4L5JmgjL
XfsBG6Jpr633Vq/LSZ+K98B8KjAuxmYzlMkWZUWRZH2/QsUP0GQi61iRIFVw1585n6xT63LCJ9I9
AJ+8f1x8wTBmA43KEBlTJMgKk3+BWJ+okD8oQjLoDvG5ye40u5zy/taODfQAzYuMjHWwdp+ilA2S
atLlhSENQiP7NWk+7g0etwZdXhb3mb9chzYOuh1x7Sz6mxnnb+f+njfRh/jZ546O+SCLljBEQ7IJ
ZJv8Yk6NJzCjFrEkQ+S7u85xN+8i/VO6H+Sf7x8Z3+jZH6Q/Qwa/imB41vfp2/w2DXmCIGiiYOUX
IbJOr3cQPhHvg/hEYGyMf/zYDARZ0bo506+MNjjauqhr6LC4xWV1G7BxafMuyifyvTCfSIyMc9o9
xPlQaUS6oiMVshC2Fz88E9jNoUkqhMR3r/P2eq/aO3o030If2rzMyHgX4dMmDdZsoER+gmWAKu/d
a36GBSkpsgr5KOrewPN9+6jcO5ift9GH+rnUuLib69KFjO9BsoBhVxZkknVbdXYXTx3SETQCftkh
tMJNug6qXc78rIUexM9kRsZ7A1t3i0HWOcDN1gG2Qn6R4K+DWYcAOD5st+QiZeZOs3fQ5hroA5sT
GRfrr5u1P1CeqDqRCIIRGrIPthfftfUJxESJoh3iLdwQvtfsctZ8Az1Y8yLjYj2DEEW3u3yY9Q6Y
Xktql4HyJmxlQiAvWOv2XG4vzo4fVLuc9lkLPXCfyYyLt7m5WgdPQ9CGyTbuxmV5P5nmkwjxBKbh
CEuwqL29YDL+esHD3HzoNLscNt9AD9a8yMhQu8/+cB4azLlV6N67nsuz1iCBGHZfKnj/LHB+ubnT
7B2suQb6sOZExsX6ikX1QJ0akvrBiP9iAgYbeGA+LmHY/bG7Tjt1p9bllE+keyA+ef+4+M7WDQRV
BoqfSQqk8qNDlJvf1gGrmBAj1SDV6NjXX9vtvWaXU+Yb6AGaFxkX69V6QLstY9izoR7iJXxAHLbw
YFjvwIcsQ85u7zW7nDXfQA/WvMi4WM/SNfMDd5AwSrcxHtIHoc7FseOepIx2xW8Q7ioZHd3zk469
V+1y2oebO7bQA/eZzLh4L9ahGwxUCgOCoQqGTIRD5+XD43gCW20lXT/kKnAO+EG1I63dw/Abi9dn
LfTgfSYzLt5zN9gMMreGzt1Nt7YFyrruy1tyyCWUJSzq+mHYPnXMtnpdTvpUvAfmU4FxMV6sK99l
g1CGhBQREEMC0s5Ew3h8YsJl2AOiIQnipzsTz0VQ9ppdzplvoAdpXmRcrOfpZjNU7hFSodAc0ffJ
JrwbLkE5DAQLXXifHMy5ZjvFLifNyfcAzUmMi/PN8+3aTQfJOgLLDZNpVT1kjfJ9Wp9gAnvsERSv
2l5cCHyv2eWk+QZ6oOZFxsV6nhbsZSDUsAUP6bAH8+hhn5hvqIsiaTrUI9ybd26L3k6xy0lz8j1A
cxLj4gyu5lOwGWSqBctaCKKd+qtEshPQMix7wUOggHXfXty+271ml5PmG+iBmhcZF+ubiKVDlaOD
hWioQHYIffOzLGUiqzKw/kXp551il5Pm5HuA5iTGxXmxZs+QcDZE6Buyg6EusCgflid50NCnu5Vs
SDjb9emz6fRWs8tJ72/t2EAP1LzI2FinL1B4fhADjidQzx2pkAv+9kgNJb91DRKJD07ZmQHfqXaE
dUHshGuhF25OZmS8oyIbKFQGBY4Q4AZHe4eb98FhNz3UjUXgu+18cB73TrN30OYa6AObExkZ63X6
MlQUHCZTMG0+lrPhQig6bK9WVQwb7XfXWQilU+wdpLc3dpTvA/pUYmycmyqKBsoVxqSrKKrtfWy+
T5MJLGT/eqveYr3V7EjqAgt+2kAv1KciI2O9GfDkhm6lEkEe4WFrz3kioUwgawFShN+MoiwOur2D
91kTfYifCY2LOUw2cjsK4XifgVxyqYuY7EdlwsdIIe0I6r3D/Ot0seOnUpfTfqONHrjfkBoX72sX
ZjnBQC45gh4OFRL2Ljlvz2F+pkFBUgn93Nz3evl6r9nlxPkGeuDmRcbF+mZdDNOtu6rvKgTQDpMr
fqYNa5kKVBGGIwC4ft0pdDng7f0cxXvgPRUYGdznG5cN1I+hDIoMOf17v4wfqZUJVAbvzmDap6lw
c62brWJHTL/tlnHyfTCffuK4OF+v4QS79GUdDJRLCAUnZXQ8v4FnTaAoDvhjxwpI8PqJzT4qdznv
nzd4bKMH8zekxsUdHN5hjDeEUqCQEYY6CjtHmzfe+kSGLbmQRLxfA+Pn151eR1K/3bu3t3UU7wH6
VGBcjK83lTtIGgrs0IPdeQD4F7u2tEmXVarBwWlvhsu2eh0h/TbjU/EejE8FxsV4AdsYBouBd9t3
YCze5/LzPVmD6jiqDiUpd5D5Yy/3ml3OmW+gB2leZFysVxsoFDHc0Zci7LLGr4dibslaQbAkgg7l
g7ldt0fdLud93kQP4udC42J+E6X2MEtckO4Ne/O68MjbS1xKtw0bujZkjG8vfrK1Vexy2rsbO8r3
QM1JjIvz9bpKN+x5IC8cljtkRf1VXSsIk8Gu3F8WrTuodmT1+yP2/uaOLfSgffap4+J9E0XpULDh
/CyohbFfwOITwcE/h5NakATFRrcXn07Y6XXk9Nukt7d1FO+B+VRgXIyvo+JlmIookCgIx192Z7Ds
Lj4WCklHitrNwvYH2oLrtkO5O6d6p9gR029T5uR7YOYkxsX5rtykwyUmwOKGrkEd8O3Fb6yGPTyw
XI3Pljj2Kl2OmG+gB2NeZFyQP23SYQIm22g3wbq6r2fDI96ee6lDkuE+KZgLmGz1upzzqXgPyqcC
I2MMk+mBatV1q1Nw+ooG5+FtL34yDbsAZNhrq0OO4fbisgc/7TR7B2eugT6kOZGRsY6CQdJEu+0c
nUHuImDdxftfsLwBx1+KhwIK3euvh+ZPoNY7KL+W7oP49ftHxrfI2VDHNkAgBOZSh10cvPPVlQmG
fG8okbB7Ajjn69NWsXcwPpXvQ/lUYlyc7+E8iiFyS6DSO5E0oun7dAO+H8PuaqhjpUG1yR1lbumq
U+tyxifSPQifvH9kfKP1MBssof6UBoNxd6j49uK7McS/oJ/D+Sz78Df4Za8N9X2n1zsIn4j3QXwi
MDbGUDM2H6w2FWyzghL+B8+KX4NWJ7CGAYvUh8xALt/gPtrr9h7WfBO9ePNC42L+ELq5M4Thhr13
WIOtG7teLYp8v+7q0kH4C2raHPv963691ety1qfiPTifCoyL8X2RO5v0R5QOlOANO2m7HfD80Awh
TgLbL3WyrzbHLVX91OpyzG+00YP1G1LjAv7wHA1T6h0KXyCkwPabvU/NI1cmkBHYXfvXodOfdOpO
r8tpb2/rKN4D9KnAyBhvkmKdPzvuQMsXUABWhfMZ9pFrPhoGAU/SZX+qb/fth6NyR1y75+A3yha9
0UYf5OefPDbupTvMuWngiUP1C02DrM83PXE4ZkntCqGonGv2sOk0eg/oE/lekE8kRgbY2QRPg+zT
gJiYIkPZOentWjZEnED1fthXfXDJuDXJh61i7+B8Kt+H86nEyDgXQeCWQyWVQOYn5I1AaYvdxe2u
lGCjLVFPnPOTcXqv2jtY8y30oc3LjI13yIYx3OBow/E7sFUWOuxJshi4a3B4MSxN7idhvOEuOo3e
A/lEvhfiE4lxAX5044GWnyGUDSUtoL/+omQomaiQZ0Bg+XnX2znDvVPscs6cfA/OnMTIOKew53+o
rRrdpBmKm8Cq1duWe3sIT5cO/Ha8+/Gg2ztonzXRB/iZ0LiY/8XcYVKIIEwGCxxQ3HmfdsAvSMsT
qBSsQv3Y/USMM+FbvS5nfSreg/OpwLgYf12nkPs5RCwUckt0mC2Lv0rhhzwy2KClI7Lv9BzknWKX
U+bke2DmJMbGOXNcZg80VndHKUF6iXzYWMXHvaVJFy3VVYlbyPq6Pmj1HtBnbfSCfSY1NuDNUGuX
MhxEDH37F3tooV4RPAZw5MreeHPh0K9r0Os9tF+L9wL9WmBkjB13qHM44DQsOOnu4HDx/RkSFDQF
DsKTueWNr51C74B7It4H7onAyOC6ECpZhwOtTMNKJJSiwt3ei+31xso0VC+S9FcnaL0Olnw9KvcO
2udt9EF+LjU67gMx7yrDyqIMmZ475nyvhmkYlDiBUPd+fYNLHgPmoNi7eL+W78f6tcS4OF+vhzlo
Hihq4FVLh/0Z/HIlAdstgV+u7TfhcDndnVqXMz6R7kH45P3j4nuzce2hdsDDMQvdYTlvm25lAlun
NVE6lCPjuvFWr8sJn4r3QHwqMC7GX9bsAy0Gm0BrCpybgvbW+o1kIjjTEKo/v3LSXg/RnW5PnW6X
sz5vogfvc6H/Bcz/WcWTu0Z/fny8PaR4vLG0//HDH//9z3P9b3sTXUdwUDXE0DL+Dx8C+HsO1W/+
/CjDCjQctUEUdV9Jjs86AHvePQaKuDfoYM9fY37cMAZn5m42hz+/pdL289cvL93puh/2/4fb+Cl6
coe7G/znr8TNIiMq4Lzexoi62/jrYXvff5ze+H//w/0BvgnuL58LKNB3v8mKIP+n145fobnO11MG
317zSvKfXz18+5zo/mt84/s6fsXLlz8/QlaPDIW1ITx15No1dAJhd/7IgcCp1Gad5X9+FHQJduFo
iCjgg3XHLOjAudrsXpJh30a3axZJCIPVlsEZZ1GaO/B0dMlHUO0ZdltCqSIJiTDhyiJIbds+OESC
Ax3g+A4o/K3A5p6PhxuFjRyN/eqx2//+gRXhp8hlefbnR2jq44d4975OX6zoigL55PAYKnAsLrQG
w0b8vL6HoBG8Hf1Lyn0/DpPSXtq15hkoVuqpnyWyEYlKYyhVENA2UkOqaNVnzS69KSlrlRZ6ElLd
VoJZlngPYS6ltJRDQmMvukeyf5eEgdGq+qJAcWnKiJXUQvJXXXAWWY5+qATdpZo3DeP4Si5QNcta
XzM9V/qKkOrPkOBfQzGvKRJqM/Qq16xRaNFajAJKWHJTKH5G41JdtZBka8DhF5+zHH8T9ShfCph9
colMEfbUpVr5kSG2HqLE1ZChkFAuDMWTKmxioVILWorNOibRN0+IfFoW7pWAAlOxdRoqwXXrouSx
ZsVfyKtXZRkvSuJ+kpRqKhR1NEV6uCzibF4kiUBjQbtNcudzKXwuk+DODantKVL+SY3LryHzNOoG
nl3RMPCnuJZWmeZe50G9cPOQKWYjNf6qydXHrHRSGqkeM5LEUV50jX1KCiGmUJxQowpLGuo1lXsT
Ycv9osWRaKh59BjoKKKFS9a1Jt2EOHsKdRZd+5kT0zxQbUNP6hs7Coghy9W3SmQ/vCyfYlanM7do
9MckSJ+sqJZpmXpL37a/e6rbfaJ77evlJ8slqk0jF1+HSLzzW2xWfhtT1hZLRSy/FE56JcVBde+z
QopoWLIXVOoPTiU+q0hy5qGqMwNmJfck97FRpbJnJC27DVzrW44dZMiFexvFQkFFIVBormo/1Jp9
Vh3rMVXDZMnyVp15bRVO7djPaVEXizTy5nlZRrRVPM+wiX0nx8FMSmSRRkxsaeyojqHiYuaroUdz
MdqETtCavlXNZRvLtE1rcQbdMbhCSfmjDvNNROwfAWkc0D51aV7qd37QPKR5ss4b9OiTTDFxk/yN
/WaFI8Ro7hTNbRaI0TyThFupsG7cok2mop4ukeWQqRVk0ifmBRK1Qs+wGLnCTlIECxbo8Ve1iJpZ
SPx5mbKYpo7uJqaXl1/A2j65WpqaRKy+VpmI5rkuZ4abCzVtvfJBUsKlQLKnIhPWJREXjUeu6iqO
569N84lteI7iJnVtJ98Z0OOv/32MQvhva6t//rEb1X7+Nt9E3Y7ujH9TZ9+P7/pp7zubeTTwnCU+
mP/d4PE7L/6WDe9M2q9tONRHhWM6zm14J3Ww4XDEsAzbJDUM0W7IC4Mx4WDCYcdGd/QZ7OjYGncN
XjqYcFgI0SSwtyqR4WxbEH5twiURrC6Yd1j8hB0f0m+ZcB2mbpwJh+oLsGmkWzGHjX64e/2VCXfS
SBIEy/KWDXZdw8FqbKRJmM9rwakjqng4WUapYJDA92kUpPpUSUi2kjLvRRFt1XC1QKUhYslKSsTA
xKnvzoRICeaB2DSm4BVGUuJNLbkyraTWN5RGkk2cS5XR6OiuQG1gpqIdU7hXaRbF1azxywfVle4a
yY2oF0clTUVi0TaWXArhxU+plmXXvlR995OgXUtBcm0T4Yvvi5khokQ0xbxJFuRbXGHKdA1M89QV
hCunZqtWDmUqpVZqZrHnGp5e2jPBSW5hTPim+GFAWSYXVMuj66BGz2EaC3DDcvJFqEI2E92qpros
/O3G7otaZk9VGdozu4hLqpMmuMmkxqKS69zquP7Lq7SA2nJ85bvFrFXwdaGE4BPhIKOslL5pKJ/G
qDYtZMPbFHGeezBIxl56FbmuRxkrvkeK4H9ONE83Ks+JDZTamZkR4iwSLPu0KHFM48ZODZ8oX2pF
fClE7BokduprO/Qr2njhfdz4hdE0qjJ1VOkB/AhihBXTDKw4zBASbBtxQHwj0WCkc4n2FBLHnsHn
62YoS95Mbex27iv+VSskj5rioWmQhq0B44RB7CaYYT12qWbDcFqG8TKMy5Smmmg4ifw5rppPvl48
FJVfmYKmbnInflLk5DYKo78sxY6onGizJtVLiiXPp3WBhSuUOdlMbC37Xsdq8GipejpVmaYvGkX2
qE/S28p2vxE9kMxKsSgc7n6ryv61msvf2rgMDFkL27lHxK+a5rQzGIERbUrnpnbSG73QWkqafIoQ
QExFYGJ5MBBUiWYQOayowESfYpbED9gPbQrfy7VdeIu4ew1DwWhaNZJIBbtdSAKaSXlmir6CjLJy
ChOUiA3M/JI6pFiw2r+28jibSjL7zCrtUW2CW9FyRLDp/mOi2U9xWXxqAjRtiuhLS1JCQzn5jGR3
4ToE+kppWBhZS9utYPQMLPlzkJF5qUYJVcRqxiK0hCdtqmTkociC6yxS2VRhgTBrI7gFxZdLGlU2
uF7xLcuiaZYqN0keg8uhfXY9GJDhOcloUbT2VLYQfBeWldA2ISmtweliqjWPHTtceRI4T06TzCwt
duepFnlUbAXRW2RKIruU1Upxo0reTSwJDnXC8M4tcwn8gEIzGM5vrJTc5qJsOKh9sJr8qiyauyKV
bsGFNORE/h6mtmjkqf4S5PGPVpOfMhzeBnK6tBVyo6f6d+ZWhDoam2ZY/ovFsVlK5Z2G2tKlYVqa
kP1j5GFoYiVRaBWwgtYy0005bRTqOoXUOWHIf0ZZqn3TfIGkn2Pfb6/rQouM2mHNijSivYRxPjD+
FSk2lPtstWCZFFFganHZUBWqspu6AB7I/x8ktxOdbnj69SC5LVl5PkZ2QocxUptA3S4ZtkzosLwA
U9dX8xw4ThAyeGBJQYIanAT2vf0cJKFGAdSAg+ERBkkkYgUG3cM8B7J/YE4Eu9khpqlC7eXfGSNh
qOHHSKk7zRDWPnRI+4bhGtLGXo+RFgF3UPBCvAwj+doWmgV4nivmlDCVkKRNRsoZTpJlWXoSTV13
HpXWdaLpZqPiqaAJNIuTReCjq8qzAlqo0n3I4pmGtGs3qqe1p1qmUjUrOxKvEqRcCaoAAx9up3KQ
LkviLZTSu7MDtvDa/Ipo8bSRQ8MjyoKxYK5m7bSoipkssusU51eams5trb3WPXvh6PUid0ujauSl
LkhTxvJZEcCUKq/ugrw2ojCmZd4YrSLNq8A3ajVYoNiZpUITUq9qZ2oQz4DKfRo1ocEibwr7IGY4
QyZyJWa4rJ62uJ1HRbFUbftrDbZMCtSbirhXaZPfEotNRWbV1FK0mRdho02cVa1Vi0K35kKmLysJ
z+raMdJSEGAGmMxK7K4kPVs1LDFFRZtG0PN10Z9ZLFthnE/Tuk2NIlUWxCcuzHSSx0qD20LBrKjc
Wanqj0FNHkUbtRTE1k1qI4qYUxlCJs98IbsnkTUPgvqhVWuHanXxN8zRbgrXnbIwXCa5srBFT6eS
kxhti2da1poFaaZF6NxKcpZToWjnagIetkUiGtjuF5gyzLM6uZJl31Qdx6xh0lnl5Ma32msn9JeZ
6K3sNv2ha4VbzpgrzhONyDONOM0mC3Ey1cTYXqCiUU0F/PsnNXB9Iy28gCatpkwrgTFTDxpnJbax
YxLiS/oXPcBJnlNiC7o7r21w3b4RPy5jI4sE1W2pmqH6IVOUEuJR0Gf3kZX/Vzz812ZIhsK//2i4
XsW6dtGzLuixlzpYLgTlMWBVRIPy7zAdhfMTj+497BKAStKQjQpRBCgtCz9fWy4Iwopd2ERUoPQC
BoNysFwKnNQF1o5oRMdQdhz89d+J0IDBO7NdhECpHkWEei0QD+pCSK9tl9aksuBUmC0dpAlGW6fx
CnU/KkXOl7n4pUhwuopkKRaNVtShryRRYGTdH7evbH8IYVMGNEfV/o8wN8hevbx9Yfs3VpRgR4rA
opqWU+zG0Sor7Wgl2rYT7H7f/VOH0V4KSD4Hn0NdBODQsQqFKw2FbLX91/ZH4YoaeLuF18yERL7z
dJmtUJYJPt3+s7Ii0k63/4QYVLTyFQ88VCTHEo2wkM7UxC1WTiUsEwXCGVJt+1NF97/ggCU0CeOa
YtWheXtVyf60DtNihUQtKGlrVRWtJYammsqu3BYlNMySxnRJQj0YJma+Y69RnTPa1PFfKZIrmvva
s3AHJdD+DhvVuW0kb4WdWpj5SmstHEGJjbBQslkcB3e5WH6qFMefBnC2jtEgq6CNkJpukdKgsMFp
Km1xWqTeXJRsd4GVdOXatXuV59qMVIVlisz5FqfyVVPb3gzmlogqUXuj2QGEoOTicx1kc1fJsaHM
66RtZ1L1l++UziyEGUNR1QoVKzDqofJVBCc7q/J2qlqEum4gGSGrNQOF4ecmAzOUaRAPUYQYz3Ty
oNuohHiKVBgt0r+xVqJxnNZTbHmy2YjkuilFkaJQFxZiA+OEm2WxERUEzaoU/Gkh8aZ5Pvcisf1L
cO6r3Ps7qNmUuW1LFZgTJZaITHBd0Yy0RWVCcTHDc9qEVrqAaKFV15KNH0INKQvRTamku3e+VSgw
ggYCtd3cDFCQmZJOGPUc/UbJ4nqhKOiHwATVZK5EVkkQf5L9NPks+Stcptq0CYTcaNSY2qKmzPSw
SqndSIrJECqMWGjvNZKlMydjU6HRBTgcnlzZuQZxxBQCdIVc/y25sW34kYtmNdITk1nqU9W1ojY3
vld/Y1aSL2K3LKmst99dS3JnSG+NbUdpH7IgCiF2V38SWcyoi23FdNxKNhRHebZztYHBUPPNQIPH
xvLiJXOZNG/CdJ4VVmDkkrpCij9PQ4jMCWJ1T8S0pnViZbMq0SHCZjfTEMa72smJqfq6v7BLearn
aroSS3eG02rZqpURp2p97Qp6aFqfieQvsV6aTIfph5riB8ktn4JC8MymjT7nucgM1NYw/EnQf5A4
i1OpWTpyayJfnCIrTgxZkFxDc7N7llaF2dSuEdV+SgWMTU/IoCPmC6ayjHoFzHxq8AX8OEFXgu0/
pqLMYIaOrsR2kSjKiysViRH6IV6okXiNcpvRTBEdWrvgmOty9ARPB6M2DPhT0VVlCjFtx4QAp0cF
cD/khsDsRDNdN/1W4sK+gkCEEKvRCoGvY/lMuUJiRYu8qWYoLxCNIpjU47YwmKQ48GT500yw525L
FgHMc4QoS+eqGJAZPECfo7ShcdN8yyoS0hSWX6ZNp1jCIsUoZDs3W8fOlqHyGCL1u69Z8QzNXCya
VRJ+VzOCDIacihKr1Kk8q25g/9mmwFq+gBTIFnBYzISiEJGZ+tnXAB6zhSaXmWFXLVioIuimqFcW
cappFro0JjdQ6wXwhJSUeU0JZnNPjOK5Q0hmClLtzUlaBVSr0EvSLO0w/ebbBYYAvewtwIDMAwW6
huOENHHYndp9SJSE87ashLmjqblpiTciEkJDrlP8qRCVlwCDTbWLWeHWn+rSzW+bACL8ZZraS5iK
WjWxv2QatuALcutFi9gyhWdMBMdm1gZNTB1JSGjj2s28hJB2mzKKwYczq1J8lnz4LRTttS0YqavY
Ru27ppUyQw/BV7Wc+8a2hLnkgOUsRdWIseaaeTC1sxieRkduwHpA5ENRv8i1CP3AFRitbTswap1J
pp0GsNJQhIbANHumMS2awqx/qeaSbjRW4FI3qawrB+auMFenuGrUaVnpG6UG81LC1H3REOjn8bJo
Sv97oLJlbMFIpafhN6z8EMIkN5CASyMP3KUVubYRxT/0iEkr3yoXQoqKhV0Fj3VoebQW0nQOUYLA
9AJH/YQd8OEZxHR8wVq2COxm8RInEGCwWvkLabTSrH0kUD+rmBkxAl5urZUzWCmxYwVN7aBZatq9
p4PzLFiFoSOUGRX2GTzCQrVkTQ4hdRSW16331MYytCPn+MryjFCVvpdl8l1OPRmiaUVmJoXcGKLv
CJR47Kkm1bpuZnHohkYh1HdhGRcmFCJZeU6SXcnkTtRgzaBhfrDUJOvvNBKrpe4UMMo4aGmFzhxj
STGUHMJMgdwGCyForHkaOIsK1iohbtSGn4RY0ClM5qglStY01KJs6TRqYTp5uiL1VYagS8o1zIlS
x/vc1F5pZF/SsAvVgQ9ixm1e0kpu5jWp65WFYSUpw2Qhe2EEj7Dht3J6Bx4/xPR95zEJYSxqpQqc
fjHMDJ+B0aj8H9gu2TSs5MBoskYzPLGQltnXUokXpGxu4iIGQ9M0c7UNvkKyOjbipDADBSJ62GU/
GFEhGIrTdMqcRDcZDCp21tw1fgsrD1kOqwdec10KELBESWK4UOb43kbu1BNafOU77RXY6VtXje0Z
hshiSmJ13ojqreDNyiyoYVok3rle6hh5mcAEMII+kbHMncOupntBwAuCE5+ySJp17ssqaixTtcMr
D4m3GsMP0HNgKStoVkkc1/PUd1YE/JndDx8cCT/z9Kkm3cdYNwXFT0zsVOA+lLgGOxBlppdINEyq
aBm2RFxF3Q/Zkb6HMKSbUNz1pi6YNsU+GPXWDz47cQxPnkO+lxABmsZ+tKhhnWRu2WINtk5JdOqG
+FEsGaOO1fwt6rD+VynEFP4ve1/WIymPbfuLOAIDBl6udJkigsh5quEFZWVVYgzGGGPA/Pq7Iqvr
VPXX3Vfqh/NwpJZSKEaIiLS3917DdszCPh1dQYomHl7HlpvKBMi+ls7xkWUK8eB2fCmtBk0DzOrU
juFRxXO6RxKIVPK9tloVAMl02iZem21rHKfIJ46r43xDzNdl4qjbZl7CslEI/dQJ/IyuCcs6GmDN
SnqbTiqWgKI5hqnNDGntgYf6fmi7vBZOf5oBEobLnrmX+M1XCcKFbLIiw6JKpacHP2mRQHcEhZpY
ljmt28jPVx9Zdec/UB42uQMMCYvEqCqX1c1pwDW1O7iVmOUqUgcz70DD9bZ1dR75vXfsLqmtOwxP
Pvdohvh/KaO3CtuHLYdNo4qkLCzXjd1uvlwrG5Ap8+ysMga66CjVmM0sUlVgelWSPn4Y9Lyf/PbR
spdm4m3umkVmHx+HJvMlwrJTlIi27Bfgf57acrbVXcUnAgyQkGqwrM2E4yEnTEhfOvP4xJMO39Yi
ky7N5lzvSQc0xJAVcS8A5IjcvRkZS10rusLj3g8VOnPRCcpOioKVjBTPUTrXaV8nYQpUAhV+q6Oc
1WbEwmBUxXyiKlF/DXT9zHckyzoQTY5J4vrxg5j96bgy9wWNwXUJQHZhRFar7uvcWCPSLgrmI/dM
sS8zK+eJfo4b7VZ6iNacJQE4hL7ZKwm3WBHF4qtoJ33Ye1ACjtEV0ERnFhhSzfBVLY+Cx9inBPGC
ufJm4J5zkKSvEuU/b+ApOtU9tcoh2TL6S2U00Hif09ekdfZ0D1ldoTmuj5+hVnm7jsjNMZ0A8wPq
NR4+eJA1IvmMPJCVCeFXcqBt2Um37MnyY+lqp9iHqm46sCMue583kI1G+tXoPo0x8U/N7NsquBQR
gXRKRnWYgRsEJiLtgmzUBfyaACnGMAoD0xRAtafUHccoByx9D8hfHUKxFJB6qqPjJlNV91JnSPrG
bBy0PYnkYbI0qsbLYW3e+ii2p73eBWjS4QUYnC+AA3vJgXXNsXV8mTkNm8ATh/rgo3ALVgZwox+/
IKNI0lAg2ERBPs/BlKoRFCv4gzhvtuFZIdiW1M/ZaJdz26pHIOk9gKRoOTvxltk99k7WHKO9dyrd
zq/IHl56JVtMK30Oky1LDA9K0ZXuymwF2NAFQTCq3LAwqIwND60CR65DsxVDZHg6ip5UTiejUyQ/
tQ7dih6x/OekDlZxTxTwrGRL+pRfRiGZHFXRQHaHrY9sWjfSK6Pla8QVhvso/Ey4zpQ1pgdRNCN0
UCdBWAGN3YgNszvmg4OKsDnWoLnAO7TxcUqaXBjRHlBZXbf12lb2ToS9ydYZp4v85knahpYzn9nZ
iJ2e5v2S8nG3qikXZcKilybyvYxFOwKexSAJ1ZkOO6/UkA19i2ubETy4sfzU1KiZpU5eVOshX/B8
/XOYW+YOKQJPVyT0S9SSr6wbZbbY8YoT70x93xT+tJ/7JkQiFHppO+5TzgGEVZOLlDoKtykd1yvV
9cuJBV/FkOiUSLHkKn4XxjjVx8F1GTKwOvTvV7FjjF5qVzA+fzv0o3lZpN7K1Qn/9pCirkh9tozF
x6Gm0ZQOfWOuAO5+JOnF7nv3WEh15almrvzOeIUDkj309wTqjJZmgN0WDMxwzsWglqqlgan6ncV9
2lF5XAFJUBHMJevVlvWOWsr5U4tgVNW7G1StEuHPW91Ks6ZTiNZYh4a0C/VUNIMLvsMxoKw25uRz
s5qjVkExrxPKykDdJUPDDi5V0XFXNI9UklTL5bnfh4/Heg4tTONsY5FcXqKkqCvK+cPg0ajcrOwq
v70HV29xxdq+BYBdMmvisOKywwIqaXKjnKY5MPhhK5lEdT4rItJhmucqmGKwsp38vHrdjLUh4ekq
WZd5rftjPI61/2U0wApEF7Mh7SeGwRzH9yjFVAUIavx5qC+rpMeQ7XI179XHweXLfoQ+I/c1FQgb
oIG2qN4B4uLg7PfKdygwTixrvx8mM1J0zCErQrdyL4fdjE/DHCQFKEGV2zZ4rXXXlF5N1vMeYVDx
HcF3Ryg+NkKe9r1bzwNdhCzNwIdi3HqFUr0vk2E5NY6T1SQpEQNcrC6MYuSI4O7jIBz3m2vkYzhH
OpsT71klvsHCWRctkGnb8fYsp1CkC5nHw6RJtSEpPWjeHyJH7dcMIy8LvGbI/c4Lrlwe6bTnL531
G8DEDw54WTPTS/bV5Czy2tdgMW6q+1Cf672+Z8MUPY4jUgM3zkYG2kwPdXhXJy3iKuu/z5NzqJMl
rtrRbJkKdpnTjduCdqBfZ2QRT4b55zBq6rQLUBhsRDbniXzdXXGKu8R8GTQHt4e/kfufQGCTNCC1
C+arlefOVfixmg5ksV4zE7vbKQzCH7Ppn5grkmNoXFtufnRgK8qzmsntYW/b0z4Mr7UQ3tugZAVQ
4JMlwn+YoP3JQw55EWkIq1awtCietpuxVd/dJN7zdkdpKecgAlbIl/MqkxMI/eh6cWdZJsJuqYjX
5Kodv3lr75/H260XwQMqEJJPUqzl1CZ5wBARpd3HEyeofJvRE9nemKVoGuQTlg6knNbIHFDd5pMa
1LGrp+lqrbf6qgn4Q7i+2o11X0mwQaoz04Jv/hNN6Gv8qW+85AarYpNPc+g9sdBJxZyQ0zYOKJzB
/kE/tetyd5LwEFmdXDHZBSmkTV42CT9PGhEdFrZV4xh6+TJ29hD57xMb9hMN+XrYkY6gAImdotf1
k9wtslgXCQaPgu1aaW0Lf6ZLzuL1W++0+jYc9Ccm4wBk6GXBdVxAqEkDwVqMxfRjEXaQUVa27QTY
B13W0LRldeKtWXIJ/91C9yqezFyCgHr6eAi5kK3uVJ8Y4Fo4WGuWiq++SnuyuzkkcVO1XPDb+XJw
ZJwnOsTkS3TpWygwpIcB2HuuLHnQPHeXyD0tyXpsfAblxjJUyeVgyXSHqn79+RD5AF1HQp/nTTUl
iZax+ji4l1sxVaWcVZ+1lxVHsTvdSnv6eN7HSl9plGdQVzDkCsLdxowSjeSa7rWs+gZ53MeBbDq3
NYav64JXM5RNIg2BIFQfSU+t8aU/bvUe78tu8F4+Kh2JsiYSzDtsmzccNwwUbAn13VMxO4ytOImF
JkeHjsmZNDqTcgFgmABWqT0CuMUO4Pgb/POWrafIcsHf4+sBFDEHTJghpTVD/HDuNq/zs6WevXwH
XpAGG/2x2M072yA+xzH3AP/tY5+upujlA2t4xbx1AYvFTcrr7onuEDDsEdDjlkBaBuK9y0epbrnC
tRYVeDiEdw1p6mKpqc5Cu9bXGK1j3luJEClJzgqna4sp3tltDO3IOiwH6atzE/cyiwGyAz5a82S8
hJrmzvjRHV+CrjBdk/eKkFPEo4eu4e8AtboD/t/dtpUjc6ei31uW2XF57rg4omZrChubDhJIYAYT
/gUpuMCuaO1Ailh7tpz4c9/6P4wdBhRHnUzXhr2ijr81zXbowEOlTNdzOSU8IwAXER6XclNYoiO9
1Sn+S53nHxMoCVKgi0vhh/WWBmZbK+hYEctjO+Rjix872pXII90l6exDQuOHabDGVx10rbnZo29D
l5zmpL8Syq6gNPD1k/1TuEYV7wpFNkhIkx4YHdSP+aiZSl2ZjwB5c1wZyU1H8W5ziWH7fjbW6w6R
2R83r+5SJK+84C3Qa+03aa/88Yp0AtCmw71bab1cEAcDNG6vfPw41AsQyilZS9AZadMl6poCK+0d
/mNzgemuibrawAdk/iS+QtIQHomober2fb7P+42nnbNFV5pUzc4jgP7HQtXgX0bv86IB+17S2GF9
dVFdp5y4+kHs7ecGWdGDHvG1oZ0Fej4LAM5IB9u+eUQhwP3r2UK00rTsUe+jkwU1Vrw9DLNhFE+U
NNcRcuJFzxDGXP7RygbqCsrdTTY0ReeUt0jFexnNL0MCWVcvomdQPy9hoL2CmSA4RHN/vUaAQhJa
d0j8xhvVxDWIBQdqDO5x1HPRSTOPHIfau4ZyFWiZ09WZcct42j4Z3kYnx7NPcdyXHrVJPiJmYVWb
rqASyzdr1mPnbzPAfG8sjccy5vD62If0gRAQAu2S1IXbrMXu0WsKKE5rF7SJGKdK6DUdRF/fd/W1
sRCG7mTyChesiVuvC6j4YMitowAErCDlw26BWmzOggZUj4DAICf+DyeZv/sEXO8gx6xxZI/E+EvD
7php6pNtlhSoYZO6SA9SACcAsKCthVbJZrj2lQfRVObptYjE2qZIpBV+LBdBpa5iZ/oaTsH79jaA
JQRxPFw71oUwtmGfBv6GSpUBvJu7Yu4wuuc+d7FVTj6Md7b1oTtNgFoFTrkJPT7pAAMk2h9V6Mao
l3wojoPhbNqvkH9jpq20hnL6M/fWFfCAX87a+invmik3Pa3GjubuCBnpsgISCJg3YOnyvbwGzDIp
fBXB84l8lpwvOe/852Am31p/GAu1un3KdvkyCEDlnmm7tPXYeTKTLOdtQ6oMNHGA5nUHHD7Zsqkx
50YTPEEEPB3raLkSsnvqAhNkCd+HnC5IfkQSl4xbhkAxvDbQIi1jSIFITXvmgznJPPUQARhZkfXo
2V9LOvQybbFgYafPrB2P+yCXPI6cB9et50cWkE/SJl+GbtyAurHkAAlzqRm9IXX7Dkk1z+za+Gk8
DpcCjYMzGrAaMWRQvNF9qmOxYPYj99Cg23UPTqEgnXMyK3DjxEL9Rn3ZZo4Mp3T1kibFwsbTvnW+
aUcfwrrOR083JW/HsYg2LyjiKYA8bjkg/3jDZM/Z5OLfOGwUsAJBcc2cLCK3vjgvHmaa4s8K9VlK
p1EepAuyQjfeS9TP7QE182mPx6tmCE9Bu10AvE7mgZyuumSfIdwokdPcahIXUz/RzPWZxmmud1R3
+CG6RzX672Taj2DW8Pmj9csazVEKvbE5CdVfsyfoOhENzzQcwAApip8hwSkWNqrr2llT7fRf3a5D
stLOn0AihJnyyS0HOHji0jmrcIYuc1/izA+QgfTz7caYTLHAi6wTMir3Ygyh5BwD4kDLUE4To9kc
DX6xDT6YQSXLpU/e5lril9lHet3w/bRcJpQGRlQ705hCnRapEeVAOGKKYJ3QkMOBsUFwCQkkHnpD
DWqNRg3kRgVaN+brUJsCZTlG4ZCZPvoKdPNNQctbBpCob+spQoeRp1ZGoIP6CDUEksTGf2uhVeus
dE+INfm+iRN1wRElUVPE36ODNwg364coSh1+gYwgJRcrT5nr3vaEv4JhU2U7zzYFeh/mgcMfJ9nR
NIy6h8ViiLkbCLsBUzqfdzsU/Th0aTd0UBDq7SmIZCXExEuI7rd8Y2Ag2ejmQs8TZhdDUI1iWYY2
bec428EbVc0UlX1UT2lgkVe6SNfVJo7Ifj+rPsTQJJSnavGuWxCc0Mi9Bm887P0bMi5fHAO9+hTK
4BQqlu1rRAtIEmjKLpLBcIsvFg39jhgTZcqN4mzYlvPcgF3YEDMO3gLkle2miEXyTQKiiiCNL/g6
Ae2Jb8DlUpgwAB3KJZB9DM19wA71Jcf9fYguaTAn/B8e+/0SZ/fmPkU51mRq0F7Whp2shtlvehCm
uNm6EooCoAgqA4UzZlYIPIWVTVZ+H2NB/P36qSbgv0X/PH68/eM1f9z8ebrLy6G+pUhOMT28yyli
39x6u7eDxbtc8HL4eO/vuz8/xO/r/XHqv7z85/XsOroF5EkI1TVfs483rhc0p7mcfA05lA0fl/Yo
845id00qGvLs7n57iBp3KINmfgMoZo9mHruDkrE8QrTMi5HTN2q747J8apXEauhDym2ZvImiqerV
8AVeCPuV9QjTLIquYmLCo0N2IFaXqiRZE2RDf705KKErFaPAmY35Wl/wQuRPfzvwmEIR8nEfqoPE
Kz5uMpIo0DyXV2k34pUIgfcuwUmK81+f/zhfNACx/nmW/nK1jxd9HKAu/XWmnw8GMI8wKpE5Yw3+
/brfH+vnuX7f/2ev+WePBc4cnyJ9UBcAPdRWVSugxjQKLHTql7vsMk71fz/7cevjsY9nP+5+HD5O
8PvuP3vvPzuVMHJF3ob/xXQhR0C0AVcCb9Dg22KAX+7/0wf9cULN8ft5eXlT+/tNH/c/nqYK1Y+B
3u5CHUyQ3Hvgq3GzlpH9282Ppz4OYZsDInNOv9/+l0t83PXd1U//R/Rl1+3bJLV8n/9qIfnTQfJ/
/vf5TCKow/4/EtrX6Xs7/Cle++kwvLzrlxINGtrYCxNsZg+ZF6ReMHL8MppgD3tsGeF+uPQum4TA
q/jbaAIvCbYMidC7BVoXgqf+UKIlcIzHsPn9+0q0CGLcv/eZELTURYNNMJ7oBeQFf9Gh1T6FQXNX
7gk7TdXF5nltm1rdlRpKOMB19Ri/obNI7N64Sg/OVeCESASjussg3/CrxZm+myT4rqPu2oMKktJe
FX2/nlt/hcICBSIkxFd0bdnBOmK5GQapAR80Vzu4OuBJ05dAAZWVlI0QxaAISImG78K6mGN7Pc5X
UNc7pdNR9yjXer2XpHtkie4fHTZtmU7QHjTmnzWZDWws8qGGiGCxzVW9X1wp2jvW2kKoBsMgksvm
3oV9Cm6I/pmo5dkY+QwpLnDOCVcEaJvo5G5o1jOY7stXgPRUrrHIpL+hghjmqu2649Z2X7izfnVi
n4/FurP3jTOWqXmrAtsKcEtY7dxxESaNpZJOsUWTr+9a30NquvooWP5HZuf/vnlH0dDkX887KLt+
6H+cdpc3/Zp22I6FwAYbBugjHKFcwgT6Ne2i/8LUgsnWJWh7BDcwVJ5/TDtsTo55ih5nf5usf067
S4O7/57I/44A1AugaP3LvIuhS4XsgoYeBKcePvqf+s81Dnso45z5FAVgDQz8D+NtHTP6jQZtIw79
Nl7bEPKDJfk6LJKmJGRnJMIo2fQ3ui4qW2L1RL3Vyf2Qf3cY/x564M4WD4ofK+FdtfHZEvrk7vZZ
hdQUpHcP/dIf6xAEkV/TW0Od560nn4IW3JM7Jy+mDr46/mJzvUGjo+lCQazsXbqDfE5RGn+TvWsK
yI1Q5w0UvhuQx+Ou3VyOAsrNoUbh7tv3dje2BKfxusfB2SZyhk3HfQ8g0+9MUNUx+DTPbbPdD299
2c/AN8w99aMSxo630e+gQVQQdEo1ZXPIb5Tsjsm+3WhnP9jGvWsvPjSB6a08G+bDwkw2B/4z/LLP
sEwTEIGGHhaC8+6z/8A29QlYxXUQkG9ekBzdvusxEdk1r/diWOKXKHSeVn8pjU/g0Axeg3r+2smg
mtflTBb77oWrexKrd2W4Bt/b6pvR8B8BxMMF9Xj7NK0OuUNKF06FWRmIGMbPO69hOFj5oz8306Fb
12nK5L49r277Osc2d2EDBrMAVcxeURB8qYWCM40diOUIG7yUsRkJ4no7tg0KSSshXqlZ0UTmm7uD
H29dwCWTySHK/bIT/02b9cHY7buMW+DKAOTSASEtZ5BG5FojzYON48UNnTYLlHl0p72mcMVOUEUC
xo1eFQl6pbP/xKUPS42PYPGv49L/Hb7/mNDm6B9D0+V9v0ITnKeBF3leAHdnjPYvvyMTth9BDy8S
ISjE5GfQ+hWZLg2dvAitfiCGwMbclzTiV2RC/y+MN4p9D9BYwsNec/9OZAouQfPvI1OAdjPoaUDd
2L8I6C/K9T+cp1bM8QS7oDh1s1cAi7gZ4+VN9/u1CZv7NWgRhhKTQ90DZZnNuebnDVaMQg78ELbu
LYRvd+0Kkc7OWVabDXOZyfvGUQ9YRJ9qrM56b8rAgWt7c/K6aWHTS6JU1OFtndQVS+qc0/BMKUqy
MTqOkmdLBKehcipWB4UxwMxH1KAwZ15xKBdbI54Gy/PW2rNeSRYizpE6/haCNRpxsnjq7ryozwJa
o9rcPzU1lLwt7c8xafpi6/oqSrpb1FsF4Os1hZnlBBnzybd3G7WP3YZA6Qt6QDXbwOsHCcDc3YQR
ptu2A8P4sUfRq2nAH8OYOPMxW+BnnHsLyGbD5B5zMnUQ5oH943POQ1B9Tg/BHTtLMAM10HQrnCxE
OqXwlaSjq7nnKDu6wxyqm97wvLMNZLP1sUNG5BFSTASu27iDCJQ0433CnRO2Nio29uxDahez9mgb
eztpdiWCLwsfYQXtr6aLpLRfzU2MPKxZmu4kWQ0UBoK3h4D7J6rBPcT+aXTCUw9CJpydW9n0n7iH
9g+sX7bcd7ybLlyu47pBDgbPzbzxAo7VVxVDvhr1KZXjae35QZg5pR076ZUf2hnK7NjQLCbzwbVA
CMBlBw4CIPmiKQw9Q3QzObd7ID9rIKRIM4uZQ9zKIUgz2/3kijdqIDWfCD23c5tHxtwT0Elmevfn
aEm9ZD/Gofe+QpHpEhD5VjEQGFuTWh/WBiD6XXSaFfsOz/7dmtQAvtaS1GMlZ7xYgGJv4/jOhp/H
OIRfFI5kuKdd8jR3pgg2IFiBaeXRx8fMl23ygMr3zVUiR9iF+PLVq62Xrhhw0hfQ0HTkEEKdFeJ3
aUl/Wtv1igVTDn/Kj850T4F+85RsLotSTqf66GBIN96FrHAl5K6sK1fCjqL3T8Gmr4J9zSdjH/Ht
n+PF3oLoOisVlqTdb0TXlbJ5W1f/LBsBsuS9iyUBzvuEdDuXoX+mGprsto9KxUyRoNmAHqFRNdM3
VStSiM3c1BQDAqaMV4+JXFhyGDZR+QEBu+rNYEzgsHb9sw/yNjLuKZASOHwHaxaHIYpPcHbj2ngB
2IiLZPmm9d1bJvqSJttnQf2Kyv0WvHdmdLRkCToiJFYfGtie55bBKytsOicQA0jLjo2ToCmCKHlo
AP+vpZDDga6fA0h1/N05wH1QOlEApUHbDxmNoQysG87AEWJlTZqQPQ0YgAyQ3eSBnIeRfAD+4U1t
IfV0xAQukQSWiYrRp4INUQqEK48kWkMYdQ364ugMzdUSwnTKxGs7eiBc5sM0DOUADZBjbCoc8RIQ
caih5q0h91fdWpBtO0S18zK35NyQ/Vbj5YwXF8EdWdYCsgl8sr6gAhJh8KsrRFt2BPba2s+xQYOU
wdzIYXum9YWz1PSqXqZrsKzfIGC/At70qPbpHKhnhwJXIymDuQ3SwTyIoD6rTX9a2NMy9TdkhhQ/
3m9lvKUUJrxaDOd4Q3ykFCpUU3TRXsb9c2zWqh9fTW3v6VbfMaHT3V5FI01XCJfXZEslf07QUGOM
oF+mNQRxUBd2HlCv5hYy+E+CL2gRMM6gENhYXa60RxM8eDJTnbwKwnZOW41xx+tMk+SlWeNjtK35
Pl7UQ2tpnOHd9OHV0PfHVkFwPY7vGNnpytXJcYaDWuSVBoRukzAX9X5opf+juXgegov207vzgzrv
dJLP43YfQEi+LjEaHICdjBG/nIA+QLCa7V1YeP5npauVRN87sWXz6MO+ro6jGiGTGOhpqmNouR1I
7yFyGO7Y5N3unnjrXfzuChRPj+QVGvlsmu2W+WCaUr44X+Ac2lPeJkdsU/Jd1MtNwha4q/u8c8a8
8eCZcD/vZDhMHFaFaLn3lIGB3AFQCwL8ZVvY/g65FgG/2m0actQ1yDfaMILYLbzTHAQ/ot0sT//J
vS65l+/C//uvc69rOTWv/5h5fbzrV+YVoP8WerAhyQrQbOjDtPyrKIS/zwu8MMAOQhGgkIsL+o/U
K8JW3BD1orcX3v2HnxmpF+CbCFZBQCDxJSv7N1yBXvwPqReJsH0V0i9sF4wULELS+GfqBUHCuoUa
0lTrd++9np4TRiunBgLiTUeyIKHquHrtLIzHm2ewRATnbU6ewKfBSdG8LXZCaeBBUqfaQydHA5Xj
CFOPNq/AeXIVkuvGbRH9ev7dgM5dqH8yc+xCTsArAFUMNgZ4V3ytUB/pE6yDzzG4dogmITjrHKCS
COIP6GsBz5togx+EJX3Vox0Y2oTsd81gVQGVW3TV+7p/aTfD7g0CZ4Gyrb0SrYNbCMsBv1mhKD32
fn2WvWzel8tc2S+zZgsR7mcR25SgF0IWW1idOkzD2annU09AMJJ5JtCNebeObo9BHz7YEIIl6P6R
CIhTu2IhEAJr+ji+aMpuhRnPEPZ+jxt5t6LsKvSlpwLoWDfTdexn3VJD0M23m5iEyOHWBk2thPHA
bRhewkA34zMkNKuhISzohi4/thucHIayMK+RM9T9FKaWGJuH8epuL8kQy3Sz64GoGQ5HNh1GAu61
x+IarvJaBNHtemnPMaBhSToHHBaM4BsAZYH/JLtr0YLjRGULyH8TP/oFuihDeACUS1zaPgCHc1oK
wi4gGWtmAZdPvYBlCiUIoumrA78TdB2WpNSAkd3JKIvIhxRkJOujoWvzAo+zQp8SdZP4HQpV41E0
8IqPKFI+b/4ChGzwu4yxtTJxnDMFVm1vZ4gP+XgfdvGdy4Gire2AFCuQdeltDhAx57ZuFFzPHrrH
kC18moctgUk+OPcS/22GliI9ZHHQc6KZRwPpBoEeMt3dNQKGOHynnngBwPEZGlkomBv2HtSbKPwY
6wdsYO+jYzenEDuStSEiGPt7cNMM7Ou4Ro872a+mZPuGPj4mhUwYRF6yzmasEhGhoGjmdav+E1Z/
lrSIZ/86rKY/vl82Xv0nFS3e9iuuohvxZbsuANz+R6OIPzBu+l+UhiGAtt9G7F9xFbtGoLOp60Zg
LAHI/YlxY3tGhL+PvfoAdF9aSPwbcRWd9/5a0kJrDh2250MMTwi6Iv99XN0SIpjb7jPkl8OD8GaK
JjM+O3jh6EI2BjzEkrFyHV3wCODKNtUvsQvzXTzNTt4MzoP2KKxxNdy9AzrNsaXtgMm0OoekEGJE
b36akBdCd5KkK+Cpxq7PaJuUCbRBaRem82G4NP/pxy4+ETvDp6Q296HpvPiH2wMqMgbWDgT4Vso9
S5Lp0Gu/EAFSxlDAMBxuJ/gO7+d2uI45ebE18x5qf3/Fdynt0qqCONPm5b7oPUj0oYjr2dkR8DRC
NAdrMy/hC65YY6+dHZY/QuWEKmS5CHbhWrbDN0Vmnv4/9s5kN26r7da38uPMabDf5OBMitWqqqRS
qbUmG5Iss+97Xv15KH/6HDtO8Ht4AANBgEQpx5LJvd9mrWdVNRawNgcfgxZPKBNmdJ9uJRpvm9Hd
lIP51ub4ZzB2XVuGva/V/DUPkfAbVXDJVy/GAAmdNWLfcQ0W5GgeDrWDQnoaXfo192IsrVuytb8O
sw17claGIu/Zbh4tUYfgKSpPp4wabKf27Fi9SzrzslXyR0sHqjaAcYpztHqdY7zKHFt0B2vK60Lr
Kox7umpzYriOf3oRYIkuzOpKZgZ/blX0IFW8UG2Hh9vXnItYQ2UbVpTdusr9mJi5V0w5x0cfP2kJ
3rxMk+lyaNihVXUFMmLAhqFlqOLN4CVoCo7KYE2S2dLpxL5klu87xvU4tVdO5sZ4INrtlFB4U6ou
ijRDEaisbDGsAze7EKFN1Y2/QFMc3GGqqi10ZVrFuu6VDo6coGy7dKvXEgOfUzvoYXgyQ0vSi2f6
s24k50oP7oWJBydt8WUq9j4NEFbW1nVs1rrXapFbLZMhyjdDSOk8NSbwp3kZwcyh2ckkCw/dlDEP
aPsey898Mle+lc/Cz203DIAIq6Lk4RvihR1EBzOb1pHuI+LsqR9ke5ul9nLouvugM3wvcbiFbZA+
C6TjhxLBtmdHOB7YXH9uu/Ihm7ATV+BZFmNVbc3eP0QB9tqRvreQqER5SRY6XT5PXwKGRN+LyLhv
Q2srjPaJHJrHJqPbK4N42PRY9ReyHCwcutY06xrr9Z9z/f1cd/91dXl8rqDZ/v1Ynz/1caxzCs+I
Cjjylvu+RPk+qYR0S0FuvjN8/lsoz6f2DCvXEPMaaAF/XFoyTdSRpeiUyyxkfudAn4edP44oKcRt
KnUwHCwvId3/eJ4HYVN2KKexMyvmZRoWn3PdmY5qOm0BVLLJ01IsmZSlZTntFdMqF10n4nVb5xZ1
D7rNIca/jkavXKu5eWNPtOkCRN4svkGMPiDuwTsAUSwrxW6oMFQVYT9Cuyoxmjk4hSi20NkW2gq3
WbTsmlFZ59XEMG/CbKyEkw6FJ7oZC/Q8CqCrjR/4PS1t/5CL1LhIM94cdBHQ9YSRYZRGwWZEE7hV
U8fOEOF4xaiATnjAuYIKpZnKs12B//QrtgNVY5/KKnwpSgkTyO5PVl/Fj42fPnQWlm0V7ZBY+bjY
lq1epvaqdRptO8YA7NTRAJ7Qh5dtVq7jyLq1rOkRLmayTRIHc1h9LSX0DJ/KMdXQWRdJsJn8Uh29
RO11BnRjMT1p7yJiP+0LL0qDeK7Uo10lxnKbNZF2YcD3MJJQLMZEWFtAYoxjetwkE0yiJEdfjywx
TOIW9WLTDcJa/HmZ319mwSvwz0UaKK9/WjzMH/x4nx3YxPC6wOtgd/kBeel8st85NHgF2X2yN/3e
/fKmEzGgzysGFApUTt/XDqZm8yWDeou38Pde6RnI89MrrcMLo8+iexQu3faPr3TCaitVq0RH+wYo
gzV8F8SXiZo8dJPvgrMwB2fP6qQ4RXHv0FqIszP1yNknXYqVVKWLfBpDo1IPD844q4BpjKMrTok7
BqzHAG9YNgL9VWr3LmgTt/MEPg7ImqlUjko60Gv5Dh+vaILRc9BTzahdP7xTE41b7sEakls1adaq
5hdL2VpfwQPG4uiMwyoP1ZckU/RNhLBwoU1VDKpQ0V+R9Ckrh+Fh6w5nTbTsM40STuZ0NThNiViq
PxdFuqU3M08Kzv4zfal7G2cqMvwoaUPMbEP/IHArmGp9w+xCXuXKkNy4WTsw6rbFshkM8yGM/RQj
aRQMy/hdtfDnjXp/o2aY3T+/UQvIUr+6HudPfbxOKHtgfKskKyGeYULELfQxTXI+6TpDJjZ8lCsI
EbhUP7oeFnk2jzgca+ZFPxFkAUKo2BR4E1gB/iYEfMaJ//xGcRdDSXTRFqEW+umSVMfKbI1M6juI
0IY3xg6u0eHY2eWJS/IiqGZe9MQ4GFOop1qFsgF8lK3iqTY8A7AStT0Lj32hy+A1M1N313G3wzLF
XdcpqcSzCh1vp0dhftmGpXlhVFm/StsKTaiA7eTX7uTVdjhc9+AEbo2CDg2uS5NwndnVoZrBStKu
qnMHdnDRZLZ/nsf7bKZ7nUXDoJzctlaQqSKjNPOUC101ofqgrbnVHL3aGryvD1Olyp1R+T2GXck8
C7jOWWny0YusceO+090COG+Z7m67dNipuMy6xj3a1PUjIEwN5JCIw9nFv7F05a6eAXLovTe1Krej
NuLeTcyjzyavG9tHOMK5Z/vGNlKzXQOdLunqow2tTnHbYBHDr7Oks4Grc64mcw3OpaeTZIuE8/ZB
BHxrViFuW2h4bY3uFTpeByUPs84tPsLQk1LfljNILzHrlQtZT+3p3CDt0XviPi9ZJFYM5cMLmrg1
S8fAE6B1/d7E1cNSEnZfL/otG7CLGI6PC9tP1W0gf9D+bENH1+Hugjrd93guqfnuM+iAXT9u1Dhd
45dKPdRSSwFHcGZzCKQD2P4iuShn5qCV+OseCOEAjFBtoqXFGLsvq3UaQk2xg1MOwLBQ3VUK46rE
zlOkxUa1+A3F46GKowtWEdumLg6S6d7I6Z4DSAwBJdqsQi07XyEi2wfwiUXnHxRmYO2obkNAi3DP
GF+BXswdbW+AYmw6VS7DtEd6IQ7s5tapQR8dsH5kY7GPZY6pQWH5Z64qMI++6RxKsI/qwM+ht320
rvl6ssWCJc7rMOvE6YUvpFvu2kE7ZL2ZiF0/GDEGzAmDfm7TgnW6DyDHGcpN3EXZsoVGlh4itTlF
WT6yf/DpSpFFLv3Sv5dwJFkWTKyrs0tzBPRNRfzcNel2CFDcOlbNaLUbV1zN/l5R1D/zqW9iyjmY
7l8O6uTtS/0r1vd7nt1/8hrm4T5CGlqGb33MX8Rg1ieTf4/K8ltx83FKM5uC9CkY9pN9CDzuL60M
XY5lzhN6G3kZ86Tfg5gaf+9lYHMx/3LIfgGLav8kwMyNSgot7vJdhuEJ7Fc+gSnuUS4AWytA8igz
xYZFmo7gopLJqs30Q1MlV3lMtWGV5mVZB/7TUNMns3DbDIV2KAP7tpqYHzP1Orh29tR0ALhiu3lr
jOLWaYvpsmFR8pLHWGwtVpml316XZpJtTKW6HuL+wS7Nz1ORgaWPPg8+xqPOr16czPGZedud15lp
fRuVMRvwyXAa6HWRK6NtbDO+jTvt1OJ1wO0iQXWBWLjS1fbgGOi4cgdOmrPOtHDdqsYWGMB1ZZne
qISF3HFcH6fGCRa2Xt0UtrlTRNPsxqRCfsmWj9W2C3AqrJmjyFenqswrLazD4ooN0I7m4mBW1q0S
aDfA4q7gg3hxor5qqX5G0MKUIVY3WR5eBklInxifesX0sji/bwu5dSu40D2LQ844yq0XDC2XMnQe
A0d/tfXgQMd47JwRtVvtq419resBRi0DBhJGCGM3sqmtnWhltAO8bbQYyklY0LiWox9sqaxvEleH
0tao5aZ2LvvE3zM63EW1e4yEvTYgI7ANPIJ7v8pkdw7r4ZJxzZMvmz0ogOvBHK7cKLhQmL4R5nHt
ZAUYidDZVIjCFkkGXMHJDXFllpLTMlMqhvx/KsBvPdW/7hO3aLvf0l9sFBFyf68BnU9UPZrFXTqP
qQERf68B3U+aS+knqA8/QmK+ny6IrQl2w71jWky/+dRHV8VRha/RUB2NuTnRq9rvDEr0vy8U57gh
JrLURPRW80TmrwtFmSD9jDE57oRsavcZYl25HiKAU0cRVol24npD4NmDVaTokp3G1erkK6eD5x81
jA5M6ZVFzYhWBEFbIo7qe9SeDUvAZuqnDUFAxWyrdMbpbLQFNn7mGq7jribp1v0yxZgU/Onwv11z
1r9ec+vn8a1p3njw3vOSvscSzR/7aEh44kDT2kRaqO8NOV3HR0PifuK20oEwkifBCntuv//yMM7X
nCBA9P0Z5ks/PIz8chp8uHkr7vzOw2j+4mFEvMho0AT6ydBuxnn/RViIrTs1Y1+1dh307fYgwYdb
6xLLknldiU5lWG0zhne2jPcAJseZsBETdoU4syVJVsIJ2ddCvIZCtVAMNDlNvI/iac2ubxdCxmfJ
e10SA7GwC7QlduylePI5kBcBNwE7Bn2ZdM2XMFfPUevc+JWygms424XNoxL74Ar0csGF+Bg1CkND
DInoVkAhqLTbvmeMJUxQXfXTaAac6vkynRCEPP85at+P2rk3/ucabvlGtlpb/eLh5mMfDzfdNoNj
U9PFf1X7Hw833TbPtfPNDfODdIPhFYeowRd1qjke4e/PNmUccyYaY9qfb9vH31kxmrwlP3fbmA1s
DmxGYpzoP60YW/7nKqkfGjWacsyd5ktOsMOSgClig2DV0ICkNz3AekY7M0RFzemBZK7NYRLPCflF
Cxgv5cZti2DlyDp60PDBuAUDp84ukHiyYLITvVnblW6vzaC7SpPskJdZtFJK118lDZ1IYLYEmchp
nTTiunKMvVrqV5Wl7bI22NlRdyFBKRDgVfrDdlCsa4VHf9kADlyWtZuvWr+EpZhOd5FtyGU9ZkD5
onIv9HAzVnriaRaMBci0C6cx1hEAYQRf6ZViAjOuyWQx4rEk2gvEsTaw+ZmYdsdmN0FPNt7ipt/0
soVzXQcvZRECA3ZOOt81BDo9AeigT57ZqeKgKp08mUVtrlhW6p5tjgIrQLW1q8w6VOV48gf92Crp
ldtCcxGxUTwTexNu+LWwu9dPIKJX/YyWsEdutCJKStrvLN02uHKz2n2KSvxHkavQRhv8JrPWvjFC
uDpynCIvKeBY8GcIwDAdMRgwaacVVtJN1Itsn7ZhDZdY3vfGtHYdfyPBfhroYSODaB7kKJbtr5os
hzGT7pKm8WygyMaI1A0KsqWhRzPjNeLdTWd3xw4ihuK0y2a0ViInHUYT0C6Mo21qwc7op6XZ8de4
ctzqiMFoyU96Vai3aDDeasTCepXx9KRbIzMOBSSAXij4x7PLkPkBT0i9aBD4mb68i8eMCJyoWcAy
22WZXPj2i9udY773aNC9Kv46YHQA4XmK+u4YWob+ymrFPw+9cPYxiQewSepgH9QAFog4SPCHs4UF
i4AU0qx30C09vZP3ut9E8ZwcA64iD8XK0J6IIHjws/6hnaeyEg8lxM/UWZa5hlqo86UJTIT5LaKX
cwajLpGPncwZH9zZGXUtw6viNMNBE9UFgBhJAVeKYTDxWp4STJuATLY0mp9q9yDKdmHV7gp+3CaN
YGZi8KrAjk/u5xHFbRESt9OTZJDgOUkDiCWTZwElDnudxxW3xXhrdc8tZ41sZwniwrSQmjCdMiag
W/mN2d2bw9cYkWzNKt9XJ/zwtYfdctGiZe/62BPyJQ93Hf6zKqq8XiCp9YnZw46dMATo4Ch1XfDo
840DjYGf2a3+3Brvt4bLIfrPt8bx9fI5rMa/3xrzxz5uDSyWLC3YYTKMnSMW/1Kfz6X79/iSebPx
vSIiGYwl5axN+WbQ+GtBZMFwRrPyHxfGb1wa9rzT+CGmUafCmfsDzXHtud7/sSAC5eBPetLruyku
s+IyLWvd4VturmN6SeXU2w45fdG8xbdmc6Etx4txthuadfy17PvG9HrWmQspjEeGf7CJ8+LRr2ed
VWtlNOm1Z9QCz+LgqR2qBk65wFP08XPXOCD5tBFL+HSPFt5iGwGmjdsHXGgkLqqyfBC+fkjd9hS1
jevFwZCeaiCKW7vBAbIIeaFxYGAhMoCvLRFYbLAbfdb6NF46TruG3vRKRXcANBYuxyJ5HueDQshD
lIH1x3oFaZM17eCvOw4qfoPVoqksgpisMXu1MxQaJYGJwP9t1oyKOrT1Okw6Iv2sUmnCXUCMVujP
Puw/L9L7i2T+a6e7QIyXNX9/j+ZPfbxHBjIuOlaqr4/knv+2FiZdB3kGNgow3Aw/7w4doeEimtW7
37rjjzeJuZvNDpL3zP32sd9pLfS/l19zzMfso7TwVM1ZRT++SsmsXFEUEi/1MI6WeIo3ssc60mRE
n4Yuz1eXucGi497euiN0mUkpWONjMFYk96dR2toyVzBAOwRzeFHcAe0NQ1BTNVL7nEiXVagWiBox
KEd17W9FTnKmIsMHsnXhtAQIMxnWoURV/M+5mqhkkrYn5On7zuA29sfiObeagzVKgRxJBMjP9OdQ
Rc9b5irgtYGErKGGSoqPWrsMTDUmEqjWbyoDuWpSzCYmhTs8pGqwQ2bTostvDKW9bUHPe0EdEOdG
ievVlQ0Q0yxfptG/9l15C6e535kmMNwSEuYQyUNsF1siMA/9oGDEZl9hxe2hi0DbUhAkFwr3vueX
7dk1pwPukwPItKM56Vuz0+2VS55lQFEaLbQ8OukqCXiJUp/8DjXC5JPdyvhRdHcpNqpUXeAPwazE
oZOlHnz2ZOOWEzLQfjLWQeEfEJjV21bpOyCB/KPUGnXlKEX8AuiXuI2sbIARzRtdCJ8r5Fj+KdP0
e9Vtn7o4ddAEOWxmGMlrWrYcMH2yrnL2Td1ZhIEoISjSLgYeg8AKVB9MVlLMKvEFZFCwUAIXO5Sa
VmtV0ZZ1FrwNQY0YFo2W5wz4tDQwiItuTCCR0/fBdeHPOK1RS7U23lkzwQxB6J+2mgjcRcflYJMj
A2KRDvo2nK1mA7alNeJoaxVkDEPiWBs2UaASROqmr2ni7xor1Twqy892QFJbF89P2gCi03e0h36Q
2l4GjSC0rgCPqIT0yBHfXp8z4S1Kd5GMhLg41XjRl/F1H1R8uC1w/yAA95MnF9cPfP5W2RehxPLb
KMUWA9ltZITKqlNDic0sHpc9ZBYebxC5TjhM1xUpEvyp8uu58HLKvC1wSyV3ST273Kb8xp3yF70Y
LGzBLZD0SMGiowWrXmlsvEe2UWxm8dq6nyMDUbEQHlgBqIxie+3OwYIZCYP5WF8GGuG0JA9Kq+hh
LbY3eT+etFy77jSN+puwwkklJrYik0I2aHGcOdIQdjjw0mDy/GJo16XdvqbBpCAgJw4xmIMRIYP5
yOzES0kwpZeUAW6/XFyW3BmemoyQ90LhMSJDdFIGbwl0mqVL8MKsMDsrCY++Myc0NnNWY09oo5OJ
e9eJKxSSBHcUc7JjNWc8BiOV/Kjxww9FfKHnCeu1aCxuQNa/SSEQXEZ59udK+jbuMvV/q+2857R4
eUuSX1xKfO77pUSOOk59xknvU9S/zLtweghuLIt507flzvfqjng6lxHCtzmYMxs9Pu4kG32MmIVu
5uy15SL5rTtJo7b8sbxj4GYzd7UclzsJEd2Pd1Lq2yUPqpntfF1RV7o9bgJQ3mrc46Klz3Akrkss
/QuRhrvIDQ42aHfaBY2IBaxqIPNpLaYqopHTL6QhLzimN6ox1YgnZRbgOcANN8y+uFHQyEcFgGfb
N7WLdHbY2Zy2i2Y24KXS97ivrjjBLsZKfawU4ePbV4qFo6XxQgF07wkC62B1D3ci6wMyH8yvUdWD
JfAb/yoPKjDOeR7PC9918m42lP6NNuL1zWc7faIDhE3GF81pv1JT20zR6HvUKDqMEbepwj24CELk
zKh5EZCqG7vOPsso+oKPAglsAheRuGmPEc+xNnPcbvjM6JUh7Ys9ka+5B4/gRlj4DOjyd2mNqZca
kr9xHZoRe5s8vHK79qbWCZ4FheapuPIXupXEUD/GeSHM0nes5y+QIFPh6F8Fo0XeCZizpc+/MhEm
HccZR6ya8657aq59mwyq0Bq+uPo4LXBy7avUSrEq+l9qlSxebCHr0jIyojuG/Kh1/S3in6s4bR+L
0kyJzRHiqxx7l7VvxwZatQ9OChQk4Nt4agpNIy1Gmr2+RUD0HMXxqrIVZxXEYmu3UwE+iO18ou8H
R14oXPYL1NEMX1J5P5KC7Y2VNi4IqzO9fE7VNKdMXpBh2nmFrkZePOiEiPgpXO66XPtFd+rD6SoZ
wDpKowEsX1PF2LVzB0MVoFIxPgTphOUmkw8Rg3wvhpCySIzsxg/wU7Z5a7GwM194IACrYz/xxkxY
azJNt670T4hEbqTBj6b3+2KT5tZBCxGHxE6xkZheZsviZ7VyjnUPAzHxn/IcriEpT5Gen7j8vuAo
vtKk4CBPK6/WmsfRST+DlwiRB6sC012505jfekNX3cRV0Xh14qpeagnigqN238qWsJUhZHJEFMVJ
6JBZqx5IYA8sj5flq8Bs41VqyZovN8kdr5qLTvZ3mh3iJupZYgqSoQxzo1amRZwIuDTLiYHHdM4d
Ki19W9nW2ZqtmhmeTT+KoK3NZk7ZlKdATuPqTwfybQDM4ffPrfzy7X/2z8nL3097i499nPbWJzbk
hnCEbmjvm/fv2w37k0r7QbPOsT63+X/ZbnCmG8iffj0BZiVmE71H3Pe7IPJ3jnv2LD8f92gCNEOw
KGEdyCL/p+M+lHWa4patd/ncRk/tW+N0pJ8ElbJMjP5LG9lXsiRvgElZYc9qpdJYtSZZaVgSjr5v
czpELT65cM3Oe35kl6Xa3OdNHV+yTz+2MWTqKqhvkzCHKE7uWGtISKnGKsQ87AbpzoSXi/0CwKiM
kcoX+PAErOJkFbUzDNUgyCkOe6y39O6+ILuPIZcY23Wn6/ssw+k6xObtVJg70hAwc7Qj6Er3HIlU
MmvzV6meORe4Mi6tdyTDxP/FqA+KEcMcHuQRZjdvKmjlFDR/wvpFxarv1mKnV3wnNtvEAhHM4FyR
lndZWdOFGxreUJoek+p1QxvROdd5NHiDpVwjByPZe4qO3BqIsESCsNlp6s854WajMez1EZ+CKKL0
YQKN2HFC26Z9sieCR+97/0G3omkZ5S9O+6UgiqQsHFJJmTOLGg+iXViXAezpZUGA0IIEYgQ+pf1W
glGuC+1EKjvJXuG9P8Y7V4l3LIFWQddcpibEFVkyBoVLHBIPrdUt8iDTU13iRNp2RTo1IGlCm4Z6
C4l9rZBVIKJ6HTvqhq6OE6M9EylGRkOIUHMr+myPDX+PNnqTCPwvWAKxBa0BIL8qur0rupZhtFAO
NlzssVdx7uT2vZJ+IVQNuOX0IpLgemoImDKA++RxubEzf1/2w15rglMxe9pj99JMukOYsYlNx8s+
brex9TXvHnIjuIHL42VRsCItnjmlmxxhEy8aU7+yckyK/HZ15ULDoenL24KQrIXbhXdWpBMo4m+c
sN2VxI8Qu4taNg+8OuW+H53nVAOzaiW70XmVQbWbcu2Uu8ZdUPRekCu3Gce3rdONkZgbkbsXpNVt
IAMAiPEyr0jEgw9BfNNlDt88VjqMlsWTCIwVrdSCLAf65Hmn0e5Q45MJkNSrGkNMjgk2UBNoAuUN
Th6ur3bpC7DXOu4nt9uqhWSAXDCmb85EsXq6M+zV2j92JMhI2a1m4LUToyS2oiOxoE9Rm342Sa4n
tyOvMhffYvaI+i+UpPA25g1LUi/Nq684PJeVj/eeOOoR3GdunAeQ9QvhJIqH7WdZ9SRuOdEib7th
JVvCv8NqV7YoDTO+mBMnRKAlFAaa5UYYG7cXi54wSIDiR8KAAJViRe3rTUYUkQPQd2qtlUrfGwsg
E/qwJcDppjKDdewDaO6vagsxUKGto8a5GFTrgiEaRHmigZ3sRqkw75vRwemRHcvcXWsGyRo9c8Px
URvl7ZBEC1mbXmL5CBUv8zL2oB7bRng5mvXe7T77bFkTTcAY93kHYkIos+DF1MpjhV8rc8tV6dsr
3cy8HpAAFeSuHDKiOm2i04orctFsBI/Qz+65Y7VoIeKo5cWewmXmJ8TK+H7bHuNeJyNUaqbYk/f+
tZuiU9/JBf6GRdsw4nTMTdFWBDsTSVSI4DywEY4mda0Or0CtrvhvLorS2CkqtOMMC62Q/bbsCTgG
S1nhtLLgjKghKAQGLQNEKhIOLGLapkC5Jl1BLNPQuZri8FCp9TssGZ5qssHsOIGWrU51RGyHUasr
DtHLkt8G8TBb1Y1u2bDBXK4uplr5bLWlz6ZDXjbEr3mFT3YNVINt1HT3WotnY6LMjrOXsQHwrKl6
vwLEMttiJ0Iye519DyMLT0vUpTvpG5+s1oEVW5E7m05213ngUB6lyvr3643/HbrxNk/562e64xxT
/JoXYwU5r6n/G1u8fG6ef/iH1btq4bp9q8bzG4bw5mNsPv+X/9sv/kf7cDsWb//3/zx/ScNsGQLa
DV+buSf8SRdBQO+/FByH5xbDxJfn5O3Xn/yoOdxPBhe9QVdIffGjxNv95FqO8/0r/B6+7w/QWbCm
tsSHkPu/LaZFbDrB6e+B5d88GB8/idO3zQA/RH6m/lv+n3/+H6hlpzzMmpqM41+4JlCLu/y/WGWr
pPP9VHMQXyOckpJ6hykLAE0dNF7TAnMnSQtLX03UaBMNaz8yXhzyZe2y/IqB7olkvJPdzgEsgkys
0BGEOs7waae4Y0V9Z1jll2Ik9USTZGliYFe64ikbjE2rdBckI+0TaV80WXQ/Os1VD5x32VTukRmK
zySoejYz46W24+fJjlalaj+MBHqJmJSQiAAkJ1RvYN57wijPheKr69iURyL27kohH4uoXGXYiZIU
hIEtblor8phIb1UfOL6wPzeWvpVtvtXqGgCCz9qvM74yrJ11eG23gIJMcjp+q4V0GZLGfb2s0gI3
+IRR1Uq6TdUQL5EkMclsUOmI/btO0vDz6DeXbSBPeddsQfekWJpoSftWebTYYSciQ6MoMayq50Yx
jxoqE3dorxICHRuMKbhmrppErMrOvW4QM9uDdeMbxbKdB3iBduhh0Qx6d0hUjlW1Z8JsqMswU25N
o9gZcfeU9v3TULW7nHOF8wjfrqvFoIDznQlaK28r33OSdBML1MWaS6hRWdKEO2cinRkdJhMGsoIw
dKE9Zrm170YmnnJkE0qFSZjLOQfs3hnDWutx7tdVsEfW/Foo3VEP4Cz4RAej+1xaXbxn4PZCpKCx
bDu5HqV1aZTGy2Tl20ROu8ph6Nm25pJRzKojX1aNu3vWwexTRcqmWL/NRLh3e/lAoXBT2fp6MtW7
3DYvqUf3gTWsMyTqGE1f+shejZFB1BUbelSNeHKch6AhrtMkqXgxdsG15o43g8IwtZfXDPyvemOu
C33lmcyzjZJWJ7ceN31dnK1RIC6dVqkDZTwkJHRe8yfROTe0LTkkMKhz11366NuwDPGnsUyB2LK+
VqvQy9ryUusEciEyfZa6EOMm75PGs2qfkGQlbz2XYL8FW+cnnrcBgT/k+iQeqp2ORWFYtBG4T4uU
1ynVX4eJVjo36y+MN/YI/vd90d4mxGEYpnKNmY6kS3FMmihcxJ2TzfKlk6XXBHK14WfLbrRFnpqP
hBYxEikijx3EYbAm03MkwEOzOqoV+ZJG2u4BnRKYC7DcVgin8Ykb0cK3tLe2fWVeJIDYNZ3gPAMC
f6EfjJ4NghvcBmbjQ2eo0F0Fz1khr4gIW2WKdaEbeIlN19lqQ/IWWcGqa1BNFeXaUrOrribreJLn
rnL58fisFVb6pF12lEuKJaYFcWgIjC14UWnmjF4fiGbZtPJaLUFRJuVehnJYN5kDm8tnlkqqTLsA
ndQjou1fOxKVGNSmG1uTpznlhZ/VlWLAjYia0wj40uuCroW2X19PLpPVnKAEQi0leRcTEg+F1YQX
tskXFIYpLkotZTmSnhupWwt0+mj/fQPsU4VHagQPCrooIZaT5LtzpgS3Q0QQRjok1IMpy5+xnIat
LSPm391wz1XPL41fslkkpj/cK9THHkmOjyyYCagZmujSUq18yUHpLshwN676ySKvFtEHSpmRwTHq
kybyyYGSCepqV9YbieNnRli0G5NU5qVdkyC66J2eRFi93FbZNF5Zjb2D7hcexqZjv9KWKs6PPthD
c0uf9LQfTjYYsZWMAtOTRqpAAK/aDapmdWlHYrjIit5CU119dcjh8Dq1S2nxekj16nxANOTGDnU5
7hXYp6dwKC/TllihqXBd8vWq4VVPOQgKjZobAOY0y74rQp7FQ272zROTIXP5+3XHryuKvxYU/z/y
ohk9/POc4+L5Nf4lHlLwsY+ag80okFkN45atayqjx+9zDuRsJvZMzNWzYu1dzfBRczDV1vGNuXyU
8fWPU22dlB6DMQev8rv086cS499KDv1XYw6AtYzPVfhEFpXHj1NtnytTw/nb7sjD3Tp2uHXjO5yP
T0EqL2sVnKvC+8JZbPYGZ3S9k6NL0mz0Iv1pI/roWh9AZYiH1Brv4BHNW1mjIfen3A9psnPs5Fiw
aazz9JxIuYuEsQ1aWAAVAfNue+kPytlvi4cyjF4cBoZKOq3LtqBaMFeh0y/JmSZYPEFQwbFgaddp
3q6dLD2PsNad8V7roqWT21dxOEMKRLek5F4rknmIXpsPgVPC283XZZWfGWzf9cOKvfaSLIxNEwJ2
SGnTTWPY1HNkqJ3cGAPhM06p09lpqL02fqX7yybONpO9o+eSnpvRbejGMR6OVmVtEZfukFETve4u
O+uctNsw1pelq69J9SHSNX2E6rQsYFeQBEMMeLCKyC0bpwm0A3/yqOdUogbt4Cku1WWdGHiSbnzg
cZFTLNUkJFe0eC3sac4/X+VVuaJ7vchs9RI402LSX0izI31e9WzjJnePumCriutEjtKrRtcr2GcW
rdj4QlnHSF3dABharaxVAl4uHKzsN7HT5BsMJaky7QrSxNiXArqIi009kS+nstUWk+DeApzy/9g7
k+22rW2L/strP2SgPAAar0OwJkVRElW5gyFZMurioAa+/k3YV7Gd5GYM991I4+aGsiSTG7tYa65+
DuiIG3MDdmNj+NOdnrz4KgmoabytGzF4BMw0xEo7LsG6enwqgNx24XiWrsVqV11keNww0XlWEWzJ
0qLhyE+QbTdq+Tqx/w6yGktce65QibHJltWzDinlmRS8h6JthzdTS9QL6BQZHrsiz7dJyQ0ab0SU
3iRKVaXL2rTaRV7heSRfLnuPA+cm450AOBnm0VaaG66hB7e56vAD9prkUL6rCrwaqBEjAq/8fPDQ
0JRzCgv4wSaRvMua6ZY1VeV1eXgV0HZuJ7NehirJs35+jrPhMurNLZ+ezaBZlz4YOAApfDKcvLpo
dbrsRnbcTXBO4ZpbVoYFWt+GkKgGnX1c31wCw1+HRnh0Krr1vPucG/ZTGUR3lvzSsjZsguiaD8yh
cpDz06qRpcMx9j0LP+UInwfin9hbrgLdKLgMGbOjktkqeUG5gQ1xuo76lLt28VwJPmf9e6FdhHPT
2EQGdlyiTJZoji13BLVB0BI3k0UEK8eL2u3PiiUOEjOjS5xtQm9O9s6WiJctt9MFcYzkvDvjEye8
VZ2/o2RaYZOUhVyx6gQaZi37gM0AB+ruTqmr0wRBxx5f/CFZVkZLd6jvohZH4zhuy6A6CTO4mHJO
1CnWPUuNQbB+DHFZtqvKStfm8B5CkdURQZn6J/I37n4/tL4t5/91Vl6+dBEWu39ghVi87uOpxfOH
VpwUH6Zb3kozQQDJZPN//6M49h9MpmLetH99aM3Ppu9PLYB7pum4GkI4nmg8Bj+OsaD1BAt1tvkf
9plfeGzxsr9t5yG6czmwTXjrxFH/9bEV5TVNoBx2XPeaha5pG7Mi9xTLMJtC4zJkyksuNVKLjBw4
WSCLZVc47jaKC08PE53t9ZBsyJ//HLr6i9+IaIUeSV0Sf0kVgF7rNM1NOylvwuWEVg+sckC2nYuy
e4I6QuxsmqwH22k812/vVDLswWXwMVUG6zmy0R2IFnSd5lf4CvSMDMZw2EhbMZdabxJ+qcfnOkeh
IC1M2062qtuqW6ZuuU6DAN1xex0ExLVlYtuFUMfTlDjSYN5jSQLXfFesUPxglyCXN2/So8ViehrT
lyBV6OCdoGfih0i1CNrYa5EGkdrrPAWjupJptyLv2mt69UAE7iGMC8iEsEce1TAk0RFp17rFpEcq
rV2DKOwvuYs4OW1VBQ5W8RTEWIZkqhxc7HELFhnrJMyvhQXfxy1viAN+IlIR3q+CaXd+5/CEz/ZF
3fB4dtnnFnh6nTq7awj29ZI+x8Q7wr4Pgy0x8ae0Gi8pamtpVq+tAdALXx1u331UTZ/UESlVWKbF
0mLgpJJyrbSuBi27Nu3+AKm5XBQ6iVA00q+RBlYoDFTCq4twX4YEIRpucqOHvbINO7ExO1jzhq2G
yz7y30VjjZ4kp84jiJVBG6EVqsuJhDCYuF7shxe7T6sFDRwgl0bjzwEHwd2BiivJU66MjOGc3Whr
GNfJCEYR0BPUWBSbCdpryCgiWzR+aLJWV0r2F3nY5Wsg/SRH+alRPIxkcHj91J5Gu/jSKu11FBTz
WLe2hSxQ6Ns5jEOVv6PloHY8BTKCiBplM43hKZITYbm9AkLGDacr4oquOOkiBuNy7EnVlutakoDp
GIF98ItMtkdtUjlea+EA8kk4hBQhdGkhCQx6tMM2GzxaoQnGLCV4u5esrmU3p9npSNyi1FloerQt
J/v8Q7/8DyuveaH1s2QWs+4szDWoNSApZ4/RDx4ibR6M6k4jSFcZrkStLtRuPJmsVn+X+m9KUDQy
/30+WVQvb+n7+PedqMnLPiq9+QeoBpzUyJb/uhO1/sAIaZtsr22wMKrBqz4q/eyaRm9NQZ9BgZxq
v1d6LI/IcLCuIZH5RpT6hUoPzu+vbxGuxBqPEmw/giHqryQZN/FJW5tCGNz0549ty9EisptN6Fct
y/dQvhuFTqZ1pUNxsGg0USDAvMNXi+lsnDRlbwTxbevoqhcVGuJMYwwWNIyrNu6PBAUe2sB9a81q
nUv5uQAZtxwU8NLdENzosgCCTr/JMF31xPbW9NiWfhl0sQ8Hf6Pk6Yqb10rN46s+0j01DmAINKdC
45To0yoBRhcU/ajR1n4WrEWvbSI0En3Y3yQa3+TMCR9lu1VriQ9Ota7dtL3MK4XYHe81ozzoCWGw
Qd6scpdMbKNuN2Gtw71Iak4eGnhD/yFJmlWquRz3plvVLG99rT8VXX+jKOJJcfwlaJKlb0FPj9s2
81TAOWwbiTUn0tlRARSSD/ilDfszqQByiV1ni/AoWGQV+k4ru0uFCZk0Cw4WTA1bkAUX6On1aMpl
yn1H9X0MIdlDqcGoxyMBusuA0xDAv/L7NerH5z7hf/gRN5FgkvrG6TnWJJJ7ZDezr+BzBCe1tkjj
6IynQLLt4i6MU55yy9P/2koBdPXMF5lZiqXm1l40iXUZD8+GG1ssTggADPt7W2aLJMpw5ljcMUmO
txBvatXC0fMzgpyFn1W7BMx+MOQb9O6L1g+4/Iy7NDaXIxXQj01+nUCo0/DazJEBShzua7Wez6Zu
vNYBTY48IqC3rn00sqWsmWhqRpUke0YHjFXqTgwMZYPPbRNkYFBL6NP8aH1k3Vd1vyka/5D26ryF
7hfq1N7mMdGBwbBMmQxUBPjujCPT6qsp6FZAdPklO9s2VLcpobGO+V6V6o48hmVrQ+lv8IuHhLR0
cmE28aPODxtbSPE50rFSq49W167UtF/qjXPf94P7Ypv4ryZd+UQO1GbUeL4XQzSbziLPiQpnMWgs
1Z2OnNdoNFmupbbc9GH2WMJQvPgiWpKT4uVOf90YgIpieR9qu17sVVFFxwJd1daaDBvlVaJk+rJ0
FX0xyer0u4B/K+A88f57AfdeSND6h0599uJ+1G+WSKgRaajgoJrsd+i5Pzp1OK5sdTCyu+j5CbP4
+aZloxSHTgSoldejfvneqQu+DmgNrl7IXnjVr9Tvv8sm8SE78P24us1SUfUvnbppyjrJpGx2etLs
nSY40gg91ihGNgjgrgJTLJ3QORmJfjSN+DgEzSp2XQLax0Xe8/mPK2D2PTf4mP117JA7AGIVxfgy
4pUKnUIIwXNitK0Hu9mWwPIcFzieGSU3pPsYU7XXy+jUWfV73OQEXXDCJdntbHX1sk0QgOhtEVBn
1WU+WjsB7NmaZrmyZcW519T9LhEU2wjH5HpywmUpyTOwyjOCn43GhasCf2yK99p0eyJ7cwW4DbZB
Psm5zT4Z7QR9fNgdfCfZZ9y1teFzwpV75NoNzuy24Prtzi5Pa7A2PjK9mvv4MN/JNTA83M2V+YCO
o4haG85ndVI8uLDH87Ed8F/8EjWEettUVa7mB9D0T8ZIWwrUaKPgRAIdG2yNfrjBx1ZfJRUZ4yE7
/w0/um0MN0UdbpsCCH4UPHTTLFyPufPkUnXZQvSn1rGvg8RhkRAP2RHy+CHXd33dcRWgYo2Oc1Wp
+ipojRea2mAxw6V8+CbkGGQtW4sCFpWlEznTWe2lczOW/AMhURjmgoccGEE0HZpIJUPWKG/qJFxN
A3FyQ0XEva49mtm9A/bJJOEXJyw/DBFSpnoSlUmyk7nJRE7CFeGuxHdCkmPBEi8HI12GY7YOsVbG
0XDUU31rIF41+vS6DoaLYxT7pIse0qjbJYp9THwe/URfZ2PfLlWB/rCZjNVYR/ftNCEV6J8ReXwO
LUyERIvHuruyCMmKfGSdPGFlJV4LDe0kQpBI9MuOHSBxCPgwAkaYfBkotOutjNdpTg5J3B2F425i
hwgJxOrqRFiAJFjBbdm2QnuLotcoGu5a1dhkFfTitl6ao3aOtPFU5cNnxCBemDYvCS6w0WVSJbOz
DserMkMNYU3FraNWUF1HlYueJXFPZJyiajH1m6CxvWaMp41jpCcxv91jFBNt5z4bdbH7XaK/lWhq
47+U6PD9pQlfsn9osnndR5EWBAsIzRXUVB0q4gyQ+yjSxNeBRPhh0f/RYgvSo9iy0Oh8q+wUzo8S
jUASWCMttmlrAseh+yslmmvDX1tsHU07OgbNwbZo8sD4eQprgjEQUzJOOyOi+HStzB5SzoayNxYF
46bL2IneOFz43URWkMKeclWFLp9PeMFMwROQesJcTxOj5F7UqBi716gtd0T3HHt5GZGmo35GTZBN
Z10hm7vVEvmYViWskarX8nUTFuqVQ//3pQiiYVHxQdi7na0tXWMA88wmVUw0nP6hlxHrUG3vjj1r
TDbc0xdg+QtFNXY9fLrQkuQ51Qs3R+WGI0WGJ5+uOp+avaA0lGq3U6duU+tvrDsXkfJGsgxa+e6q
0DRkhTGrkQTxw2sYand2j5K4I4wmvJa69Hp5XSbxJk+Gpc2wYFvFg9njIE9afdPyI/tIxiehe+k4
XodV9tSpztlwGVqK7th19wUfOwDMDxFlmT4x2LSC/f9UPLr2GXP5oswS+3VoCAYchNvi90STnkij
8gJR5hZRdsoMdNobbrDLOt8D0qrco71YBtZA+hsul3MUYJtXuWJYzqGsDLnoxawYiG9c7Uk3QkRb
XEU7umCuj5+jsrtqBn3l5AmbacpeIzeELE2grp1WW0EcXWguSosw2ZVJeLFy/0nULV8KeVfqrvo4
e7ZBd1hACAq2L3bUrXqn2FedsSjt8px05VPIcli3Xltd3UQmuc7QjCjVN1Fpb5jjloB24gPsI4xB
8Nm3caQrh4ITSdKHKl/DuTFyUhMnc6m2PaucjYYcIZxiVAW+ABsIebo/wvQ9dNWtybtFEuGQq8m+
kRECNIz2PTJyzENlyYTVomYLCfOLFGu2z/eqlzRTyLhm52sFKmAmRtKrOrkN9HLdds1G5+ccA+mR
z83tZj+BBp8YQnL93OutzX+K7D5Rrc8FTX83g84TaOkOpJ2i4x0TVXgRpW17UyXQwLXMVTKSDyXL
F2LXrvv8OhxWAwEeRpveQpz3RitHRmo/k/1zUAuiR+vpU0NaDjr97mrA1+83AXcIbEvB+GiIkRc3
myJSHq2yO8S5aEn4QumglGKTlsG9ORafRu7OiyAihr55DLkYzIu8gbgxdF8cC3g6W+7WGMbGY7G3
TVv3SNTFOm2nRR5c8sFBSMxecwich4DIiEGPCSI0NvmkHKBQLia+SDy9GqV1MAV/TlPG5GSET2k6
ERBJiNlGb76Mfv1soo0VtSDH3P2ioPkdRPzFSN5hN57BOp7Sodu0OrefTHKIKj8V5GduDOTEOIjP
id0cQqdZB6pyZTR8+pyKLC3rVBfdWeU9GKJLFa71quvaCmJa+onUCDajlW5f864/RnxmYz2l6Gh+
QmgGdStRNWenN0z3c8kScAuIqoR/0A/bXhT90pzMm4gV2sgqTSrG1p94jSOuWZEc/7efgsxHUKLt
UoUzDhySXZW1V0O1qsfm5ENFi6pW/F5b/cct9q8XCu+lqop/NIv9cKCY4cfYsP6E9v35PIUDoIo5
u8LlQfY1w+fPpRXmAYuJSEWz5xCIaDMPfTxRAQRytZhXWrY5D0u/xOn6mrL881pzHshcFB5AaVxz
Xrf9uNZUFVMGEU6bncoKYzkBGnaN/JIX1zopDK54sPTsHrHOyRWh7cWS+TvIYRb7RngS3zjGwyCB
kpfsTAD6eSH88bOvJ8q7OhT5UgYWI/rMsgxaEDTjzLfsRBNP276tE/Nk19pwZweh4j+pKUSwNXpD
+/OUBdS0PsuhiqAFy61FbpWwvnNE/qF+UpTg0R+bOzUebv1U2arNhNs0O0YFmcsjuTAbVARW+CoU
pdcWOfEsW7NWk2j7u4381kbSVf1LG/lSNe/VPzSRvOqjidT+cI05sgqZhv5tMP/zTa+ThKWzbNUF
6ihG/u+L2vmQpwqV97WBNR8z5Pf3PB8H5nG8k39mufzCoI8Z8q9dJC4eGP7zslYn8eIrL+yHXT60
66EhM9HfBqp1UBNr7wfINnQBqT/XNroZvSUI95FU9yQM9ku1vzVleUaUvYtYMg5G9gzl65OL081w
83ObhJ/MpOZYHjy2eBmKSBImOTjIxpd+DqSGH8xNUCWkySoS7dnR4hvDcO46/lSm/+4q63AatoQr
5vEe+O2K+XtDlO9NGSK3i7K7OpCrxDRWkwlOr8yuZogOX5jUT20xGK2XGO9zdxva2YrkFR7v6dIV
Bfbqz4HmHokC9ETXr7mGrsc4QRRYc5U6B+YF7/gqz9N1YetrI+TDGvurlOvT1DenRsdIP3/S6Zoe
3Sa6rxGj17HK0o204KKJUvqF4G1eRka1uXBScZ8VzK4EQlUBD+mKwc244Ke4yYkMUYfkRKYnssn+
6DIw8gVgCLT9QYaIV8vpQYnljTEAEoeZwylpH2EWMMp8D99gbquvo9a8o4ocq6ZsiOXsXzNibhq7
wmKJO7TWDI/wkDtVS1aOzD7ldfXqmogH+RvNIp6TScNqnAUHedO1M+B3mVclNQ5NAUk5avKlGSte
VNdXo2QXkYXHMsy8oHA3DRDoTJDXWbrbOdVGY5YvyoBNpHlF5gk/u38EK7WwEhpo1ThyewLf9NJ0
7mJIDZR8pPbw/qC709nqjuWSaWPpavHWKpIDatOb2CFBjFRbBzh2eV+l7XLi8Jm70TKVyZ4hY5Ub
1bKQ/ZlDKCmIzk5K0ubRHUZVsYs0TfESrdx2rrNOO+tuiEePW98+VO/70maDa60ke5TE505sQXxy
+rs0treoVpY9e3VyF8lG1by2qF7HmWDX1DnBuhHxiiZ4h/eQSCumjNqhF+sKe+HY7AJU0qyd7CwU
hB56t3bIAu0dFIcQnTFtEimp5Me+i1EDibOe8HvkD3FgDIypdSkGZzunM/osv6P5m4h7fiVzPiwz
EHFkPvFnhd14RWntWimvesJGcZCsoT+vSvcx8a1dWGrvkj7M57646AGMWzLCZhTtzbbA2iWAH5sr
C4MMZA4vLWJMVbRUIaz6yHTXDjFhwqoeFezPZm1hV/1c+sNuYhui0ho5ggloiiEnWMe6DtjME5wZ
qN29b5otnOlib5r+oq2KfVs/OcFnxptbXZfc9lk4R/a6Rd/es2Gu1Ycxwm8MSrttiN2cnDeOI095
NjSf+Gu/rivfy4Dujrq9BjZzdqtuVdoB54UWsvl41OsbO1JwxIzLgk+7wDCW1mYAMKtor0y9yZBW
B+FyHAaEQbwzVgrpti05knKdx77mqVEV3tlls5Wa/Qbde6OP/nUlmg0f6VU7driv6r3g8WqKktAm
V8xPToeonUrCG2DMbpEYE25UK4jzmxVi3q1N2NJ8f8g6bhlFt4aQ9lYhVu4Fwa+gwsta472aL5s+
3UUk+9XueoT1RtrtDUeKVdlRE+3hlDFMez0LKdWqd93U8dHptiNRrSHhfiEfxabqiDrHgYGGrSrc
rUxn8mJPOeuXjf6US2KitG5ttz5KLxIy82jbY/5tmGLJbjUjAu54E5OvdBjQ6upkFAV58VlJzVkP
RaCUc1aI5JzajA/LHAaIVSdyryKGlyjtT+gnUPwUDxjU16YJ3iQZUQHduu2wFk7CspdnhNrtZdoA
zvXXgRQbB2EQQOCLawUkaT35LNXIODnMv7umrdhUUDpwByu2tSO1sxnyJe/MCbBj+RAJ66QY/QIQ
xv2Azz3vZlt7KXZGSuauIDvWqi2s9lW7CFz3iuSoi1P422qwuBUVzb5xGOx/dzXfuhq6gH/pakI0
Q//Y1vCyj7YGppel2XOL8p8E9e+7MQeBLCY97SOr5GM1hu3GRS7L/zlDIH+Sx1ozPJJbMcBrhAW/
GuH5NVXhL508XQ0tEpduVEjGX1ZjPXQcjnOTsbNrEaxl0IfsgbGPh+NEkGYatLcsntNLWqvVoi3F
wtLCdZS9BWq2yidEsMCxIiBZYeAfWUV5WpC8lB2ltcvAfusCA3t0mLpuHc+q1VQtWKBHO90dn3nv
bwbV/dTpLm4XF6QXnqZDqTf5DuiNFS1o9LNtgnzojJWKT6fgpNjmW0WPt/M3UgjiugprU0eIoKLw
NujNrWuGKyWB/jBEkADK/I0XLQe0XLQ3oMNapfwiv4K8sFjiNYprc404duOXCJoUVdlogQXjP6XU
6IDIqqHxWpIFwiC+1wt32MuGhOzGZvllQy/zS/HUzTyzoRrlOlL6TwRnPodJsrXMdl8alIYhz4H3
FSJCRDvHngyhNB9bzSEmlC5Am8Sba7Uev4W7HtjslZ5CcyWxcu+2TyIpzkbfLNqeUJVkjlepjDE6
kMYryIkmeCXIcRCU/UiIheZzflZCL41CT9fJXQICBElijd9J4mYgvKkWm6aoTyitXmvK3OAj2Cwt
Uij6HVmDG10pyH6rOJU2KCabhzgmrNiBp56w/9dhCVWDvjDGrnhC+8XmLS7qYe+EI0DMVuudq5Zw
N07Jg9xUteWsiZBWt1P22Z3w8ChBMW7KcoYyhwpUqKowdiHbLCNJb21WSraqVoIgddX2gjAPHn/X
pW91CUHKv9Sl9CV6xe77/g8DFy/8qEwGtEGGeHKIGOG/3U8/tvbGLHIR7Mu/z2IfxUn8IeAic/Ok
Ms3z2A9bBoH/kHnLhqr2nzPAL0xc1Mi/TVxEpiHMYeHBAA8V4ec1g+HDYTImJ92pZXqRNqwsafJI
TNFc6HOIuh4ysOA9cAi2Fu2ys1t1aQb2ERkCA4ZdHl21u1HKylxJ3/pETBKUQdU/jyabcSDpNLri
GJjFGc7zutOCeCfKlqQl1z8jnGHhqMh9YTSxBz+hYIfgvJWWeM8H1MOtu1bUmFU3tW2JKnATDwMm
s9mIPakv0AoSz+j0u1GlnmQu69dSGZUNeuYrmXBmzaqOmMD4S4u4nOXaiMsv2vRld+9U07aK43MF
u7AuJJqRNF61aflQJojkRqvHNuhrrzIguTKy0GGHqbN1B82FG0qVcnFO4da5MqYJo9gU3uYpmcT2
SG6MYHsi0cOMCXnyvVOpxPAO6AIV7a6qtSvuxvX1mCfoBY181F7LvKKw6kVPHiYkrMaLyBYfTmZl
q/CBuuYOaNa2yPoHqQYGdDM737iDnrvruA0s53kS7PbxhJMuog3h0mY3zE3DXdQhjv6vxBmCIZ8k
DJpwdp7NUJpyxtPw2wE2zHEAhthbjvynN2RItjmyp0E+uw0IIT/AmdW1M7SFv2qS3l1c4x3pUo3Y
O3bDF6topZqcrz4dSLS59ENJBibjAG4M+vu0uCeBdNwrpebuHN+5zEgdsk7PFi6OdT3xhXtnuI+d
7J0F001HlFAR8TAsBtBvWFaQUvr3Gv99EZrPStjA+AVl2RvXYdvoXm0be02vFCJ9yi9zs5VKd4t0
dZ0bmvTMJCJoolYPZTM8IyQ8j4ryBkXGszN+Ob3RDB4X8Y4L6qR5fl7IPeusfJnXQGGGwMVt4aMl
d1u13ZSp9R5L8/C7Xn6tlxZ7oX+pl232+l6lL/nb3wvm/MqPgomW0OHOyYFToImFtfq9laMvs/lX
JkDt2QX184pKI5kFpxNeKJd86h+0hKxlTaiS1DdSKAX//Mqh8x8KJt+TrbMbnjtDVmhoZX7cyxq9
iYe6l+UuIuHQ30nm8WQKbxrCSyorXteEmViczAna3hZRuPMJvTqqvVZeJ7oiy4NZjhy/hO2vHSN2
+FRPq6GLCTuq9m3Ip457FobKuPem0tmQuRXNN6ZNOut/iWPNuCXqn82sbbekfFf3WR0cYs5HSzNB
kE6zwBk1aAi69ufMa79viL9G1UgUdtOhKKyJx3YG9Sh7G0ey/8xx7DRZIGB1oGFzshPh2vhJv5hf
87aLiMjWobgD9TouyrE/BMpYrtRJubN99k8Cr/YiA+6tyuC+aUiFikIMJXVn7glML5Zt6Kq7fMof
uyp5kKOGuKU1T3nGvgBOZZrFr2MYA1GKrZsgah5Htd1ZQtuSUn7OJvkcmtl7oacbvxP7tB2vDLfe
Y23d27O2sFL6VYodRsO9S6KMT08neLKgu1PMsZpt37YX6sq7FqbnaurXro9kQdb7hK1A5AZIIqyX
QOtuoTfd4Pw6kAzMVTiPv0Rmc6fI5AVew16O2RarbXHMWiVa6m7gHpwetVxlVmysZCmA9YALjLti
m+nDWioZAQEOpyt7sjE2JYpJccfIawu+iciuPXiPy5L8DPwGS0gca7VMduwdr9B479VcXfGyZVxp
KGrKq67wlwAyeHk5Yb1JCBmrmyFh324FcK1drSM8N2+u7E6Ki4VLdylTg7VLzhuFRS5RzGmKGlof
9yUQYXZ3vXxxwtKAtslx1lQ4KZTQwtxU4wzeQnpsLGKm64IeciC6cEEaV3RtMfqW13ZFsI4gYYd5
4mgWCILUkvAdKTrOinMgD57unYR6OH6N6iGz53fB/NZgUjv+pWDCQP57qTR5zUeppB5S1IgM/L6y
/+gtUfQhc+ZEBQOCFLo5bOGH3pKyxUJfV7V50/9DqUQuwjbfQFQ8l9LZsfNLvSWntb8o822NfSRH
LLypKj3mz6UyVAv0v7Jsd3Z2XapkYEbIxHeqVmafkK3NbnWWawrRvBSdBh2tObnkOoWETlfIwMrW
vZSc8wNweN0lcD5hpl+lpTgiIajvUpaoSK7fWafV2EVBw3MXiNjR1wiWQ9s1gDnkG6rMuTDki5W4
q1aoKxI6jsM0rczpkpnBRHKWIj1NY4OoD/6qrjVCARU+LHqv4UAsb7Mq0/ZdoSd7yyru1LIbFhZ9
b0s6XtD7wUKI6pBEyXvYuOZiHIMVmfKPuFsZcMtt4Bcnt4aCgBU99C9ZFWvr0snqQ1towd60iyMt
6FWnD1dxeaV0wcHvESgMqBZrq4G0aOlPfqTfxVkjj2PGwCk7i+i9ROpzlXZ9DnFp1t+0uoLVtWxk
ny/HCA+3yOrpPbccH25EyaGeoRbzSGKfBsyoLpF2U5TJVcGR4yYTVo7xrhKeHYwRbWNHXEQoUAGb
ccG3bbMNqMJjannGbKAkInB4I+LoAbqf9cwdv3qWs+FyxHmpAF/q0ANP5SsYw00l05ONT9PErynx
bbZNsUYiyS7W8lp8nalSrshenqogOYEAcy/R7P8kXwGRBJZQF2toNr3YsX4nsOgXOgp4c9PNJtJ+
tpMKfKXObDCtcJpSpDb+5A6LBgZxihc1UI/xbE21Z5PqNNtVJb7Voei9GB8rj+VNga+1wN8q8blC
f/YqfK8a/teccqixUcCUux71V2xZSDvUk5x9s/hnh9lHi582w1c74a+N8NnCTLuq7bsK960JLvp3
7fta+8S/8sfXsHuq97r+e/2bX/dR/2gVyTVyqHTmXOJmXv/3+qfhfQdy+jVq9UeSP8dMmsp51iWa
5ecD/gwG1IlL0lX9WxbrL5W/r/kuP+/97HnwZ/7/+iXnIf7HTjEe7Zh4oQLEl5tvSxoK28leEu6V
+DawXRUAP1N6jyJObwJzuM2F/QKe5VT36W1Dr+LQsyjmsA6D/Jx20ZcKhzSy+OSaml4tIlEAIKHr
iRr74gAlR6pTbUd1XCMUhl/n1luFY8ioFMfI0fZxFu/TIHnPouZZo8My6bQGOi6Gq0c7sW9Kt9kP
jfHOBUN6MAtXKr0aDK/W4zr4YOfpI0OguvMHtgEVHR4YW5M1Fk1fEvuXlC4QjYDKRgvSnxaISzff
nazBd4HB5G+0MTgozQRXQoixDYIvOPDYeIRcinSqgMDn2Gtm1srzTfvCvG0sUdsAVY7g1iXhIdPg
z3Ss7fjT8HUIJsMyqW4guRue6yBl7WY/CmHObm4kHnxWvHHozeCNbFP2CRyeoBeKqT6VNll4reUG
D4Xe3wmD76gbumIlgdku1Ll95mJhLKxRf2HELhaVAL4TBU3mNY2Lq79n/Zfa+mvlZgPfYkHv3xGq
GJTlu5QpFwK3ULauAnhQj8A5GrP4nB7c47n3hEARMEj3ZIXFnnQb0HpljY4w7VfzI3yh0+0dhhjd
+OgLnl52aT5WmalsSaG/NkPtC3QSIKRFfMvvtn53DLKxV1UVEQ0hOVNGcKcR70ZiwiwzFc577wTO
YWwbfo2BK9nsOkrsnNFLGfFitDMeYjzaom70dGzTcQMOKO7nsyL2qGJLRt2p05N3Z4wvQTGdBYUP
dipI/MnpHjMDVYoPgy0MxwfFSS+dYDnJIPGcWspRa+HIt217tBXeonoVX6SDbBybcHXCamMfmyLt
+g1rTk5IGckuPYxjwuoP0Vh01VpO8yW5c+Mak3oQZTunm3Jt1ahCdr8vKt+0Uda/Flev+Jz8w9Zy
ftFHZdX/IH5kjmGghUTUpNI+flRWFpoaGSnWf1Ksfy6t84njT7HxbCP5QRulQSVzDEF/iYnjl9TG
3zrHn0orB5u5qQR8IrD7za7CH0tr5Wp5Loc+3E0iSZcJdihhse7TrYEolKB7r7Wi3GU6tYKIpZRP
avAyJHa3xpfR7Kesg4bcV/qyCKs7kq9hpyLTOGSMvR6wLo4dTf8JjV9FLU4eOgF13u6TWbw4XWsK
Ur+Oz6s/86bTijXUNGc9ODGsezePnv2kfXTqCd5g5t/rZLcvzDx5ttIeN60daXhDaugRLVQEABRu
O91aev7YDCI6lX51SepBW4yJYOzHY74ohXgzQjUGptE9K/EoliMOZW9ylCdIms8p9PBFMinNsq6l
63VRvHXq8dMw5k+10YWroiEle5LKruiLcx7XAASH6mjV7bjA+rudmuRzoFhIWZRPsk7lsiIvOQ+V
O/f/2TuP5ba1tuleEU4hhylBMImkcpygrOCNnDfS1f8L9qff9glvleceOlCUKHKHp7tXdyHIKX5m
MgL0K62HBoxamObbluHHjTKGcm9Htcx2SuFd5Pxf9jDIXVmrX9EN7gUlS5zRY/MsvCbwlGRfNj1S
lXLukKe2MpLT2S412ORouF5SPtNoJtaERZ91bMF0Tzp3/DjFtvLEV6paP/S6/4qLPbtQG3CoPaY8
fBhaF1QG1bCySd7djGOwzGZ2WGDmY0kUqE7XlgKcQ/RSOzvUoq0mLEd4U6WxLmB5bOD/Dic6Xa/b
vk0oaqjN/RA788rrev5Y2O3WTgRfvhsvWkJydzItBsKHVK32zfQMiAkaW28Z+IOSq2IQLxTTxM8o
xDZXfE1Z16gxNJYtBpIZHG6hL3DUonmvemVGsEkgANdQrLLYjV+JywVhN340trnO4vwjVSJw2FXl
RWvNDtHaiu4ucRJl18VFvzba+XHWe2h2k3oTVwQ6YwphTakczXmSq0HtsTEnr6mlf62cPN+Snrqw
9IgehTJ7yvTinKYFyM2FKBxyPVthq6avx8jJZzqX2LfHVV/pht/j7V0ZQPtGEG81cHnifcSR5iyE
9g18tAE7xm76PtrZAcH9qxTKyfMEvACxafMyPjEw7oNRE+bKwTixshqdQg19ePpzQP4+TeVe/t/D
gfX0b5K4xWM+l3CaP4E/siDrznfl6ccS7v3FGJUT8yIjfcNc/zwcwHnnMAH4tkh/G7H+WMI5FFN9
bVMLujT+/NYS/t3K98sSvojytmOjszsMaNkRflnCWxpigUcW3t4ugfeu+tkiFhcq9cc4JeM+ZMk5
zkZ9iDp5EQ+kR7ywJzylEx+uVHdhI1tvejQ+5O78NHj0rXetfl0n6TYkORcTbKYU4FrJvZOYoytd
R9ENMTGBwCknI0gLcxM59ZkRYdCO+M/QOvw4ne71Pn7TSkNR1oVF6YFFNeBYzBQVKsa0yVVz1E6O
OhhiV5rz3lVyWGtFGq/dcK4CNqAPXS3Juwy5WpxcfG7k/WZ1x/jAuZki8K1RntW7IR3HjVq02mMf
O+P1lM710Z767qIVucIN1dVA86nWfKGHeUz+buD6KebCV8y+21gYUoLYGuQqrzrNH6UrX/S0Tgzo
EKWxbSiR99sO1zmhr0dW23ZVEvVmRynfOQNj33KJq3itHW/Gtmp2VCdla8UMqSJ0QDpoXnpsU4YQ
sXKZtc7G1sR1NBWIar296qPmtS+xtY0paZ3J7hS/XVh+0iRhboL3a1Xxzt3kch4XCgrjFb9YWIAh
Va1EMN07pZ6x7Vnr2esZdsoFIsht4NYps7UJXZC1cqPMLtiLKFChDxpQCAGXqr6mzJscRqHTKS9q
XQXYKcc1bqi7uVGxUulHG7qhVchDZMKFgnoYuvaOQvGPuiKKCRVRr11f4xjOGlRd2DWvR7QQFJXp
KimFAbxDHlPDnP+cLv/vdMlp679XJr/8+vXj346XPOpzbWI6CTCCDR3//WK+Ydn6PF6SN15Acv/n
TuZG/zm2RMZhZOmyNjGjRLD+yYTMHBTRh8Y8QkXLcfW3jPf6N0LuryuTA3nGotTPxPHMqfXXlcnL
3KSFWdDs3UFPA200nwmUPM5TtR1ULVuPdXdLkvYARvdMgPimrLtHrVI9LnSezubo2fPGGPNuneo9
RR9zAtKKex2p+KmM5cqbaX5CM49KzH9YOZ4U5BC/UVQX5rq4mOlsskJ5nRWh3OhK/K433aNXciMs
q3bfqQ2r15DEvhnFx6RFb9LC0k9dRwaDBfxfJs6zU/YPcx8C/i/DO2m569Io3oRXGr4zEogrrejO
zqBBpmUx+VVSHFFHj0ph7m0nfdAq01oNmn5TJUivpO3GWT3n1PKJ0txrcVFfW72FZzUh0Tp39Xu0
ZKlnM7sjOnWeKzqSWSpXKfHrDECeRRw7kerRI57ttsZHt2S2l+QeKvpRJ1hdIJgwoARki3BynlNR
v03fsqf9EkNVJYsmrISXeomppvZ86vTqnGIYgs2PZ5ul0SLkqulZYKbJmczubRnHryOW6caK32Mz
eQTbdKqt4ZgTou0J00ZLqtZWulMyV2+RSttXXHJ2Xdqi4WNQASC1G7caT6Sc6T9LrAblJH/CgUxQ
OzlGQwVWtm85OtndoTbUY5GSI4TS2QSzKPu1bRBmAho1YAjqcXcVwymf9UNZJcuCC8KDeYIzKYdx
NnxVFrgGxj6uA9MsNjIbv9Sxrt4w9HwYqXeo4/xaNMMef6mfmTSMRD1Z5lE7aHOb+3VLHN5VD1rG
L0B0mfth4JVlYtFfLFqNVRj3RQ5GKfWKC7VTgjQ0nipbLS9EKpJrdxoua3CjQ00DrF017Va3bX4o
ey1zrulJavgUES31kDqrJlWqkeT4VmRZeG2FLeWm6VaM8rJrCXuaS1SQ8KHwdYfqiAa80fK771R5
6sfpzJxLrmL2HjeUbGLVVm3CS9C9BzpjuEaUl3blhIsstdOHdq9jLh3CSl0DAwZzbDjNU6J2V2Nc
AMTD7EonchlEna0gqZlDuzOI1eMhhoBF+yU4ZdmlT7J393kT74xmYptHCijU8a4hkLLSq+yGwvGL
QmpX3Wh9FWV5y34/4KflFS0T7LoTe35cjYQcTbmJtHHXuq6yNNM+u5V52+btbS3EbWno2zTpL+th
2uq0KeC9t1ZiKHesENd/TrjfT7gMRP/HPtIsY4quY9f4G8fd4nGfOwnuTs6iUCgMZLDFEPC5j4Bp
xz+AzKURSeYf0aY+dxL7L6ayqFxk8zwHKYzhxo8zLoKaB2rim/y1fMHfEMA4SrNT/LqTaECHbAMs
FdI139CvOwk8aGkRyLX3oV6uslSYpzCkhHHnpIpM1oK455l9YwMVBsBztRY2vcg9RUooS1mRg2yv
Dm28Bf6Q6gnXWRyDWgbg1PM74dEY4q4Ek+CyVq8yLbsXrEpywkyd3lVxu7ENsa0gjk84td1ZnEuM
oS3G/sl7TznimRpxrRpnJKfAOC/3wvE4a7Ov0FenNi+p4EY5BBqo+EK+Ow1lBwmwHvFOY9JGg4je
eXSRMzhxHlo8Y6640a32Rso3Exd4yc8UYi+VjBo9/d4cHxWQGVVjI4WDuwYK77j6DeP5dTJElF/v
XdoHu24OQk0h7RNGoDTFmZaZIOUQWqTVprTrbV5pFUPe/AtVWAQv4DC1xI4jd9oPDoUhJVC8NLqZ
irul8c/TlLuOPAS53QqzVoZ/NpP22utt5unPSRedtWEOMoQ/o/+wxpdwfqgQjGobqrNjrTwB9aF7
bPQHs9T9KsqA3/DqJvSuxFdqMR1UdzzoXG15n/klTnCtI+862JczjdFh9DpXESMFvPbhwPHyqyBP
VHK+Ji28Xnyc45ysdEbJYf2Sd+O2tD3YExzhxwW1kEPWYHPOMqbS/SakXqrRPL4Kmwv7/lDovL4K
UxCMaWO5C20MGKnuR/wWFDAgZtcRcuBpQnWVYViNtX1iiWMZkcITynYkf8zwvajvrOxai7607FQ1
f0HLtwHBPLS0U9SgAGCmD792auE34ux9yWuYIprE8Q99lBBG59618KrdUeIFLFZZXgUiB3SbmZtY
pAHwib2o3OfIrm+UHluV3fi5xnurQHgD3DmV1bUc3ybMwWfXpQNNogz6jqKkvju1VLy7C012NYdX
tanu+uJdF9O67aK1mjIg0Qmz1OHKaqG/cOhS83gjYsr0CidA6DP5RUxYDRvKiFoNlSHZDt1EsYbr
V113r6vqLozfQxUtOBaoHCoEKi6PM7wqmwR6/hoNIJtsj4glGd+KBAPpEsvmwHEcaAgoGntTeOZm
6J1VEZuBV6ikK+HbaR9Sf8mN2yWLtIRDEAd4Yd/miXKYGVbgngKzp5qbazhlVKvYGNByiLOqO3vb
eVrYAW5Y7GJuuxO3Xp205nEZEO3rdqg/GiZ6W04VHB66Gjd0DUNZNbl0hfDCD568cUjbEyYPRzcw
mmqjF096He16rd6mFZmT7tagp3XugA8wQhyrkPx1HmhUtIUVCesXpbmn4wa6Y7z3Jpoym34jZI1g
CqWqJku/7O9s3q54tUcNddy7nuKjw+zIInYa84Ze2tPN3twY87Xr3mLdDDTuYqWxCAH2iiINH8F4
w4+xS1V91aBSZWEdcJoILAwnU10cRfmi6NFFnXg30ZDejc2Vga1pkhewR1g65LomHabQl1h8xBr9
uVSnF629cyWdfGLeI+dsOZ1uEMdZEBuOI/VmtiA068TnucpLSqfTsGQImB8cyAxt6QuGBm0ObKy7
6uRhKqdNkhu+aVzmYeYL+SDla6nviubeCGmrhScp4c560tnoOkQ1ecewwoflRfXTjIIttwOIsyRy
UMT7va52hzRs9l2SH4YKskqJ/b16Z0jHlFQ8VeoVCEu/Hl5mScPDaNBFeJsTnTej+aDhrldI7o1x
G7gNonZ8rVDimyQYbzH4h3z5nlqZAhsp0xWa/2iWsU34Ql+tsvwiqnI9clg2KA2bNYMYodncp3pu
byOFVq1MCaO9VUOUs6O0Ckwd0V1irr0ocpCeAwnR9cwwHIb1O3iXldu+RbZ2shsNWqXcdra7T2rD
l+aLaU9r23rstBnYHVgIsKKG63FOLTfNkAUT33haxYEgQqASFdRFulWTZivAJlEKhbNMgS9MTwfT
0nlT2edxwW0SJcgExRgEdFrKz9S8XE8ZwLuyZlQs11l0YMS5NZzyYCUfxIepQ6JqVlIN1b/HIfU5
0T4l3KVkV3mLlAeDNecVqyXQYjqZciXaztxunPoUe/o6dW9b7CWZPeEbeCZv6JvkhhhGeF5zBnWy
1+Ym6CiOjfuM3z1v0wFrFd0bioSY3NqsRIs4lwRG9GEViT9PuJi11NdZhW2KN83pptkkdbTJGekb
w11r2scpXe4EX3p214ZMEnDpwrlKii9/TozfT4xcxf/7xLiO/wOlb/GwzwOjg8bvGaqFqefb1JFz
4eeR0fnLsjEUACU2XXjAC2Dnx5HRwGOgegwsze/A/J+OjFDONA/xk1D173qm/uHGBzVhc17UYK4h
Y3yDAvyUf/5BiChZ6zcdWIiyS66QTvdjOAr/p1fn6vs59OeuIH7wf5xPLSibJmdTogYMJJdv56en
q4SBFq568x5Ky06P69uo1+44lQJxnHeJpI6uQOlKKH5JrJEFVHmne2kPY2Zp7VGebOkcTTu6ws7K
vFRfmLHW/NBkEZ1/WUyyxuVrchoAQQNOA1O8eylhmyFTixpDu2LfLSPiVZVrSlDl8wzsKyku4pGQ
dg7XQ8jyPFbFue7YR7RxoCnOxWI5e9eVpV40o1Lt26wjhTTyRdpY3icdDWxMX4MSEolOS48pHT5l
Qsv9cpyebVzkpKabF2uA0FXVylXm4R1QbdbfoWdflQswBffxS9gWKjFAvFdjQTir2+OwXyjpMr0F
bEzRnJViETcVfS3iuNi6alEGYzJszda4Kkr3UabVbhIZAXJExEPEmJKYMsQPxSIiCapGmtGLcDDa
l17zjgUDI0iy3JoV/cYYaXmL2gJr09jL49ga8UrFckb3fN5dxklFhc1gLF2O1tephjkzxPmZklcK
zMLwa1LkQBtIn4eZKw5aj8ZJyYht8WLDK12pJirVarAy56Mkst4J7WKcQ15cAD2K3aSBNZgfqde/
V8O0KzV3V5Xd85Bk0daY4xS3fHhFRXpqyJtwHtdyHkC2F3N7ZRd5sR7s59aUV2FlUlgwlMZTB+iI
gvZs66jTh1pG60SPvlBkvNY7DTzZnzXv25q3XBr/e83bNF+KFKn4n7fk5XGfi94yb10450xavzul
fix6S5zIMFVsmv+SkDRsHWHm+2K4CP2f1+QFz8uEFDUffWmhQv7ONVn7Zpn/9ZrMjRsPK0/FaJea
7V+XIfoRqUmcNGhfMW5uZS7ca5KK0ASZuw4HM4sdGgK7Ta6gU1M2SMQ2BeO01Ri1RIxcKmtxWmdo
AsW4zRjKmMLcNgxpdNxKQWHKXW5iDvyW5MZCWntKoDnYZNBDYQ3UaRz0BhwwC3NnVRk3krnQ3BlX
ptofE0O9oh+IKy0TpM4tNcL9ylYX0S5X6DZdhk2sS1iOrKgIcJ7rrEPLVCpeBlQ6SnQwMLOaluGV
MvVXLFLNk70MtugSRSNxTQ4G7b7x9J3ShcuVM78umYpNy3TM7nZa2p6gw/t1Td39MkabdaCKzNUW
xOWwDNoMJm7FMnorExyTchnHkcjvCAHVezng97HtJaw43FozIMNI4V461zMT43TeRhMOosiRro8U
9KGTzlrZYf462BS0hWNA/mmtZ+l9ZTtXWCLvojp70GqWo7opTqmmnIrcvRDcvWFMiG0YuW82JUjU
u+4a7duN/TEVBE1DY1eqUF21qL7ETnHExfREeRVE+0hezyQ47d61VmnhvIWa/jVro+tGhi+RyanZ
FAA9Q/2df6QvorkM1dxvPXWDYmj7Zg1hWbVW+lxcJZPBWb04LxFuwiFXkJv45RTPbltctXP1ko2Y
TtvkzMw9CeKYnSpqqZ2iiuNcedYQNEMxBrNr3Ea55voMrTke2ws4mAKZQ+uCFjENZUGmzRAQIjoa
76suk484NKhIx07q3UutjaG8/1nTljWNsub/tabdRh/Z6/SPFe3boz5XNI/mZ4Lb5tKcqCMh/TjG
eepfUGpQqTk7/DPzbaqccrA2meYiGKE7/bSkeaZGlTQljd+Hgr8x+fOYSP5t8Kd7TB51FHicSnwr
v65oSpEafS8MBx1bFMDDRDdd0PXWIveOKcOgMO/kklqsRHXoJ+/RUxRoZPqhZyi26mGVrOtKPAoI
2m2ervNsZHsuU3slLLZ+FsCYLAk079xsHpqcZqAmZwPWzfTNDMlNr+bEvesHje2XTMtJ1UhVBxax
wo8CqH/NDS/WIKNk85s9F1xKdHNcC8NQ36YyaveKGbvIxkpzZ5YevaZQYK7bZu6DzOBJsnDBNxak
mhuh67RNSAmvsZLgXVLjXEQFzfQtsOcEdYmnMNrX0hqRVZTcWlGsQwDGGp0NW0pxMTRRHfQdzckc
yoVPJT0+wEWYKpXQWRPsLgOltrzAbQWgbSV6s7D1+JXTmQc8iVy8e/hTSkdlzFxZcDjC0pw2AyTg
G1GRNw80XRH8J2OZBChQzCuPxnoFigSm911RSP2IxT+7SpeTpw6K+jrEC+pnjcqvwHSv6yysOmtV
dZMnt38+2N8OK97/NB6evrzH/9oaszzs85PtEn1GdOVjgwT7nb32eUHz/lIdiA3Y/Sg2/f5Pnxc0
1GFiLlCrlqud87f8H4gHzAIUDSxHFc4xv/HJtjhF/e2TzTXKWo5M3vJE7t+uTEPb02iZWeZ+7qRX
PVOoVT7ppZjY+RsQaDT0Fiq1wXhJwABRwDzmxraK1VdvGgMZUxh2GqOq7a7bTujzuWOWnzK7h5h8
VerlR66wnZJeI4ugH62h3keufi40pbE2Wabp0ckwqmtriB4J+ZIJGXFguVs9NC+1AQopkJdVhbXF
9QCahkwxZkccSDmcRrfbJjntnAIYUbcAdPStU9Eb32VfKGALQoURaKiM+kOtdYCRrM7ow4tw7J3y
T/j1uyliAaP/9zF9G7/+6xt/edRPb3wOwQZdGDrOLEi6Pw7pHhB2YOoWNZLffFlsJ59vfPwSwNcZ
aYBoX97/P3a05SPBHEFlzkEDk/V7uVddX1wPvx7SNX2JMiw/Li1My0f251mBJ8tedQSYp5q+DFwd
sLXrCHLa6xzRMUoCiQnqWS5UEEODGzSwgGq8QfvUOLiKC+C7Y1BevSejvU8AVmW2sYmi2VxVmriI
U9jlNpNmzxvOkEYgUTN/SI0LZxxfUb4F9Uv5icLPJ68iomWNW6OLT0IFuJmou7HRKduLlEtvoGhg
CoNiigOoY/dWyXCenJaPUM8Ntv+aQl/jaqxQ7R7pd46aH/qcJqF2LoJqtN6GJLooEhy7Y+FtK0lw
qahRTuJDATmKm9CTatGx4OY3qTPcNHkPl83bRQDK5si+kpTkCF35CiDcurRBMSnJ8NjU2BtIiVxY
3bQhj7GmZycwvGaXO9ZWq8Te8+SzpiWXbYVA2NjXYaoAuR+OkmfFBnqbmtOWZBOT6kS8KBO5B+Ss
VTTm57ouXgntdxuzpLLVNscExuuwJRd2VBMktaSP1t3YkqMbItN8bJ2kroNcZ7w/4GjTJHcfnCBr
qzRCZR3ayuvk9PcDPrg2nGb8EFySRHXOWE6GXg8UnHNehIOusnZCozkdvygW0MeG6pC6K05RlG5Z
Va77xYpnKKT04dUiRt2P0USyYNoj6mzwmDToXsqp7KpNj7BC48Yud4fA5VwTaFp/H8U9UTGoe5FV
nGeUHXwzOpYZ+kFQgkzya5k93IOPTH2riZTduEhIGsVyFOWl1wK9qbSs51o0nGJojO2qegsIlkGz
VN4Tt85wCihb9pBFjdWBCybSl2p1Y8fjJsakV2hj4EXe3mqUimlMuyaosGfqd7Dz0M/Q8xQLl89k
7WykPrWJ9jKXH7FFuEQf5htYyz0VKclNquLHq3rzgqz6l2FUtUPlZCpSHrpli4CZLUpmgaSZQMh2
J3cTI3U6c3jSkD4RTjk49WoQReYTx8s1xMabTNYvYS8O5IUqX681hjPpBUStjYFVAQAvu0jkfEVp
gKfpvCTouy70LW0iQlSiAVtowQJqXVXmt1GqzvXrn/PM9+HL/7yobJsvcSH+zYhr87jPdd34i4MM
xrUFUPDtRvJjXTcWIy5DZ5fzxJK3+GVdh1oFmEflf/xfr+vnVQX/AjQDlekLCzyDk98q1+Dc9PeF
HVgt8VwXsxsNG4Tffl3Ys7ZLNQejN9JJt+YcfVa6fKdOHJh1bx3FzbF0XB8PDIXnE5ZNVzKNHbjD
FHX1YlPOELFkOW50j5a0n/FWxrN8U/CZJQuwsnYvW2nsJ6cKKi35Ylb9W9R+UZb6m6Viuwd6rXNl
cGtvxefovQLfvMKZBaAFWrlNHiPNvNsy8sjFKo/pTFOOmTnoNfPGhVuw+Di3NeHQRi93Fj2tuZtl
vkVfaYVaNqjdmiTv0jf53NQKJHjprRLlJU/bTZbDcCuK9lkrjK3BKilgTs58J2Xp0F1GD99sdOdE
v3JokzRwJVjShnFbRRuqYJn/YjTQsUeYBC2mbFqpevlspZVvdOpDh8WtVEljRAR52yagMvyjysNN
WJY7RZsYPSRBP42beZRH13LfOsU+cDlbQwJY8R55rHp5G4/9rdmBQC2co5qngYByWWHIgFxP75Oa
72frwzUt5DYC1GkjICYCo4Z8sk5VXttaRDT1wAy03F3hFlujWB6eM2EGZorT+kZx3PdWfvM7HKou
PugzBpXIGk948jbgVDiqWixlNuPwNr8bNHsHaHDNK74ji04+exIyqMeEWrsiudY4f6/Ia6yH3Doo
g0KKo1nMH+XD0FpoiqA905KiRNbDiO5DEcWUY8cnPhF7dxndu8A/rbY59UlKXgAfliXPAAaQ47Id
dEfgCjkEwOwMcyuAULSL3akI4gYROCu34DX4CgVV2QMtuE2O6DCAne+9/LouZbQZbG+nmOK9GDFT
Gxky+jDcFqI8OCNsoUmXgXTcK7XJtw03VAt/CALQVlG0Y63MXwYRbaNKbIFTPlp9+1qntNtjf/Rc
5RSJ5ipHTq9GQQVMHZ4cd6b76W10zZfBJosSRwAh7Q2BQhLfBMa1AbdCVxwdo9gq/YnP443D1LLr
mtNcjhgu+p3Jl6n17Gb5Mc182PTcdSPKmJy83NqOeEsysQcDsbaz+MaYOo4VznrQrCAsDFJLekz8
h9fQiN7bJLtrKasctAWfC4fJHfFlVO1J7TMU2QnHJIhdzNbh0uSYhTtUfCgijgmiuZne0sq87h3H
xcYDNnQmKsLsJCcWI65NcnsrDBmlL+t0k/GmrQS7mE5bFL1kIR5XHOH6B14mkn2SII+7S4ju8OYa
V2rZPxUzcKR0ZluvEmwtJI6ydKIw98sQvkfa22Crl2TdN5p61xsLG5cuLMF2Ri9XvICeDEU96LG5
EhQmpK15MzW8YVyetIk9P1S1V7O/k2HGNm21fmvhSo8qLLuvwOl8YExUBWD9n5Rj5SFVDMm1VPjM
tBTe1E3nqy7lbvoU2JONkXzwFTHfDIO6s11l41b9SpKRqgbjFgCpD9jKL+G5Wd3gx3F5D1V0zzdy
KFlpTKw0i2tzHvhopupthUoVYzNZILpNm+CzMbLNklzrawoh8wm3vU4KwaZvoi/zUx1FZ4/Oghaz
Yqes7dlb408N1BRkCI6pVTYaAJLt6775mGQUdIZ+Iq0H5C5hNtRfLAQB11CC0fMCujLW3ogdBaSv
tcjd5NtuPahYC8Mkzg1CDgCzijqFnZobb9iYfcI/K4ZBfqpo70u7nBz0Rwvzl4PAbpomInv5wDD7
3LfxpTolga0iryvmPsY0pDvtq5hBZQo3CUoPk4vKkQYlbOM61HFXzSkq3U0+PJVMtbtEnh1hBQYM
0ZbqMLUIfSMPoQ7AgujsO64Xr8Xo7D3Zr+OJ4jRmRkWE4WNO5WbOODZRlBa16buaKg8qTGY8VqEv
RvMinJONYpRXIrH2KTCTfGxOA9/uDJUMyyoeuHkbG8nGtJM7srDrpeEtn+bLdu43Q6gyYhOY5hS0
yLq4WN5tU+FswqJ4MCvrqEUVemB869glrK7kLqQauS89HNn245JJX0k6m3w3Xcyt+OUW1+mU3izv
szgrLibCfITc3pZ/B4Z9bPFL5bLfgV+g15oZOCMn11u2RdoAE+0Z8Pt6sfsm+JcXRm8ePch4q0b2
vk5Af5WwVxl4Z6r+mHV4bvkQi6Qb3rmNHFK1e5eNfeG5Ym2T8VY7rEiw5Jen9oZmX4YgfIHqCOQN
XgBba0AjWMcFJTvl8pzHyLCJsxm6kxJF9hFnH/ng8LFXBtCqVhjfO0r3wCq5Q0O+TvpwXablxPav
+SkVVzW6Sxfmz7purVsil6s2L7bhZF+VuH1D+ZQYEZBJILswdmN2JYDFCle1qk03hoc9nnceRr/F
Tn+Vzh3UMgOnPGZkkb/YaXPVexdmaqPnNu20HuolZGzA61Ye+6Q6DDON61jQcTrjIgEoToev/nUA
PpLiC7PBwlY4yHIq6ev2Iy4h3wvaOgYGf+nwVIOs9CLnpqJQd86HQxwWvlGJo+ANRk0FvV3JQyb3
LpPYMn6OvXofFztVzE9SzM8y06/axDxadbJE3roJjq/9+Oe0/e20vQzT/nuGcvygDOcfqgCYsB9H
bXqQgC0SC/6nzun8xQEcCiuuX5PZyqJmfo5QrAUj8cP18bPQSUUpj6DvwVU1vjScst+YHerLLeBv
MxQc+XAbbeabDDcdMiw/z1DSKLIsGoSnfe7W0OWMPOjDEx8OseoGr7zrbPuaCUswtAL/LsNtbegK
34spjc81YwsEIdwW7TzVqFPTvUtAA6cXrAeRu7e1ChBnSGX/VBrOWQzDdrAtknNYB7KI9G6e8HbG
VxA4cUfzcu3syENfDMNBuN4ZUtA1x5OjSQOyWKz1HZ+MxgOXk607QOAJy8PopsfIlYecsLUXdk8z
9djSQ/WM2y/A/jZkast1ydCfhqArLBn+oE8PDlKjF6FMJnJTlgPufReGX/7sxsl8zK2lEu7cu1RT
2inGZc7rJvobZz8qgYytOvZQ92fpR1jjaI/UtXWhc+aqXiYDiE6eB03FZl4NBBfSj7SpoT70L4NV
rFyrWrceu4fAtRtr5bUQ1DZ7jyEN8q2lgExr/T4t7+oFCxFdSUgP+XBnJe5lCuh/gmKjNC3H6IZh
DSNTmJA+lcinOMHlxX2iUZ1AzBTXM0xBigI3lAZ1yQqScHpUcL4pZNbBOpSj/lR7ZtCQyaHXJlbD
h3z2KLKKVpU6hmd1yCey4llDjTdE6caghlOlLMeoG0lIL/W7eqKujbY/JTLWqmMetIkmHMUk4+dh
gKzz6Shs72OeICjoVXKX6vJoWCzp6vhRdvomVC6ciLxLQ7KI/DYevWJWaWtOnztp+VPEX5CPCFQL
SEjUnBW0YmKNWnHby6/xSSs8aobCNQeCoMSgO7hu4NBqYEbvBjHoWSoqdr12o+W0GLp0MHKOyzoQ
TtoUyFauKT8N7ArsWUq7UPohpbk1jQy0g0Ecujln+lM/VJtKbzZjyHamtHtOkdCWqvuknHa2QRay
Nrb0oivuYxLHACDLwO6VY8OTT9im4+nJFuHdmGiB6xBGdE2/GrArqcu3Sgiaq2Cv01Ra7nRnQvZ2
N9JU1gj+G45gHK6I13tc+hIoxSHNu/mXYobjy2m7WqyJs3gtUpC8KOZUGeC5jgOz1XyvWJxCqmLz
Jwkyv+/lSotmiJpfzFRxgxhHqBHr3rY0G3WnRln5kTmzvJ2U5kmntwJj4xiYSf/I9djYaxWW7qob
sIYbF27Vna2WAc9YG1SxUw9JF8barK21KJxb1TmrcqDgIsvG3Z8N5fv45n9uKNtGFu//1JkJOv3Y
Uay/GJ4TESF2uLAo2TU+xSjrL49Eh+7YOilrOGp4635sKOwwXKrQfklTL3nE/y8zE1WkPwipCrvd
99Tz72woS8Xq3zYU1DBwmAQmvcWYuBj8fjLwiUKBhuAm6ERZy9kXisRL37MQ+pNxakjqG8waRNhc
aERw1cwMRD8f4tbe1P+PvTNZjhtptvS79B7VgTGAttt3kXMmk8mZIrmBkRSFGQjMw9P3B6p4NZT+
stZeZqVFSUqKQ8LDw/2c78gbO6iv7NQ7BbS7vnJzdKnNxnG0LTTrWz1DMue0N2HrrSZx7yEAd7Hi
lZZJ9Py1HXo7aWCKEuV5pwieGKqdQBQNSWNtmMWyomJVY7V2w/4ssiOHOXTg3HmNInyj7Cx5AIaE
1D/OVg4pwonW4wbIGesr5rMK1E5J9EQZX1iZvgskYZ+KSLNPrmXuUcSdWBxQTWJrKTPORiyEinXZ
1BQH7sp7vDE4+KDhuP7GrqxrMS/DIx9JR77uMoBrpbZz8mqFcvFkEgO+0Fv7jh3CXibxUmuuKm6V
kpjBBOGQowCL69dDiEgHTCTf4aUr4r0Ys/oSuU9DDkO9GzrvU2idj+20j6N9ocVXzjQ2q7x1nv26
uJssfdOZ9Rd7Spw187ydiw/8iGr+IVLqS+6RlxgUzQUn3bA2M/NLoUIMlLlzVZn9HOYSXCZjfefU
XArSQju6bSm5i3Q7OBOmsXIHGSzigamIC74nQ5rjexMMUVZRt3XWu7c4Fc1woWvWm6HArYUj9678
LXU6rrf+pF8RKEKmDMaGYWnY3I0deaamcUfrchu6NbRcwmsV4ahqcFENMr2I7yroGLXERBejIdow
Wcshq9Nley0zMlYiBJ5mqbEps/wI2e928CCFWgwIJn3cMo56yJ2VAzOknP1zgja/6rfdENowfKVH
MnSfbOJ0Sk9VHQ1XAqI94293WwnOa1uK1cSdkPwJMW3sEGpbkrXFKzjBfY4HdxTWNYX9FODN7TWS
pr3zgtOaO3axNTDwisF6ZI5zh7DqXqIAULaVbo0a549Mc3sTeGyUKjO6y4LwVteCbtM55EoGgU6M
93jLJ5QtuIDAx8sShp9kbHEdKMobUXmsk0o/PEWJG32V6P7v1+H/BG/F5df9Wv1eAl4LNVZk5zU/
/e9/3xYZ//3X/Jr/+Ts/vuK/t2/F6Tl7q3/+Sz+8ho/797+7em6ef/if9bvD7qp9q8brt7pNm4+i
NP/N/98//Nundzuqt//7v54/ZxFJIDV64NdmXnL+5OFzWC/+51Z/95y9pG+/EjXysm9zdcFG35We
gVD66/D8ozabf7ELRebzXVTqR21G72jN03jTMIjBYjn6rTbPc3XK9XcO849vww8/qG8/uO/F1ebs
SvyxNs/VH8ocjzUeRGc+Vb6vzWmBHmewvWg/GQC2rHjHNP85It2knjedvmwf7CK8DwvIYO5AjdSu
Ggk1ZXoeyYSqZqK3Qb6LFW5qcJiLkRxEu9bvw8rfBio+sorclbF7HwpSiVQBhFGIftO2zD91fwOb
d5saqBVdtfE6ZjFo1KCZj2O/TA2xqTsD55EuF5nXXCncP9aYHWwJUcdtTyIiMIEBIA9qhdejAGTO
vL8/1kNx0oqa9WF8rGOtAn4IoBsLoTP0u8bDfoLtJIMJ20jYNEMG7IUkrJShUOng5CaPpsYYzvDU
MjRaKvJqyLoPbKYyCZbfSgNg5wPHYODNQN3i9fOAupsPIrgfbWYgl0K7kxRnFeQxu5PUmIzEpj5Y
Kcd/nD84AbQ4adxu5+vMABJ4YR0RPzUtrAHe10CGRKQNIkjU1DYfLqgW4Nr289g0x8pXeWrbKoJm
8nDTJZj02OaFYljDiqfBnIg2ldbGzo0HoKCIjfRsZevDqcEAODFYiaPXOc9JQseN3XbXVdZtFxF/
aiWLVuNIDCGb9/4u7Ms1P4a7pCg+EQQ5Vdq1BS/ZGJdTLS7GkrBKe7ZMx2xRfZO4Cnwz3BWW/mBr
+Kn8pSOzZQ9DWPP9+yhMr42IxKOxOp/nS/i35Iq+/+CqfhPZYuvb9huk0IZZnncPk5lg0cw4jytU
WCCwQsSkg8fChSY0X0b9YTAIxUFAzKCUqRIjJUmN9QWXg0BsA6T0lgc5yNCaaFXL/q5N5hkSM9zR
XnkjuD+CUnUE5I1Sh0B7CQQBR9jkCbdukOJGhwLWqG+W+4QE2cQjqZyopVKnDc/S7mSmwxEBDZ09
YU0WEl8VOism0ND0usuqLk5ji8vIT1ZzkFXWiG0r8vtMSuw5QnKDi5NFOWDsYapnMs61Y56ogEH6
rP61m3VhoJdhLj4PugKms62rLxszHxYFis55BOglLrgT7ykLyBTx+01fEu7Rx68uk/eIO0HPJJ4Y
9s3YkY8lyF0f3HNjbHdaxFPHBB8414o2koyUc5f5vs6c36q98zgEj1wMVzaLAJeFgK7qja+IIC4C
3i/xZhzUjYWdypAlAz1r0YTqUsUsAVS7w5L0Mk2CN5A+bQYPe1Nq3lZKHMH3bC02FSUbCzfmEJMA
B0WzdueVxtRlh4odh/TSbdxFyIIi/7Vv3F3k8caOveSqJrNxKbSIXZrqSNPNSJ034LbST2ksakqW
9A55T+v5S7V6xaolRm2Q4d23djY7mTnx18riCxg9iEGcVR+2PEx4YWF0ocOWl4Bwz8FCvq/nzkMt
v6/4sIFJK2qZZ0Rk3b9vCYgKeGTkdojMCtkf6uQ0Rkgd9wc/0ccLyL0FjamJOjcb8ycz6D75HT+N
kSrJvM4anoM2uvZddRwVaAQ9YbsQYvRyw2haj8gux0VGPi53+WaVde54W7RjtvYdVmUlQbbQ08Zd
ChJxJScNkqQQycoN9GJpG9E+LZ37Pzes9xuW5NT7t3O8T6L8F0O7+WUf57gxZ52gpeMY92ZVLneY
b+c4INbZl4TgzkD2x6u+neMc7miRYBTqFr3/d1JeJFEWOUvz243Apd90J+C/+uc5rrMKkzY2fniD
c8fw/Tle2gnTNOFHewRYOvqT/HJs1KnoZLwMoYuCVLKvfcYwC93u3Y2ejJ+V7t+k2JYFdKFi0SZD
f+2LGnz+cF9M7d6qDLWo2Rym5CcWtnM08OnTyLvdpa1HR6ROUEOD4Cm2k71XYE6K7OYFfZN729hm
taHpWvd5gwVLaqeMy+FKxNM5G2aGCCy7CMccCojN9YsurHPUtc8qsgvWVMWtowqxDLAs3psQoM7N
vGRGTToNah/EOlLmOM3c9nOfs0CtwD2RVeTcWlWKmnDUIaW045iuUtvZWW3+MvVdBzDKvPWguy7B
4bF80lxnUZF0tIhlW+47gPh3I/MzTXfUlxBlGRcp+N+F9czFGtUKHoxct9sVYGaJMSu3LgdCyVdV
kk6YRpfpZONEj+UTGv2TKLP11CkkOY7FhKR3912byTPRW8XCq7lfvehqokhFWcZ3183tgcGT348H
m8jvpWuE5VnlOuIsbFtCx3tGp0MEb8a3F8QndCRVqn5hJB1gRA/UaTsynN2kY7tmf4nQLOZ8ZCtH
729cy4CdQNZeAihB5eOgLE4Kr182hjzZpDqt4iC9LEvzACbrsxvGpPFWL+iEErzi+lNQudsoq+Ra
b4b7NAPhAII7XU4ieApTcZMgRJL401Xbg6sZ5FmYNi8qVscuh/yKX7bHr6xba8up4zkZT78Z6hzD
eejle7QHV5hrMkKv2Nei6VCHmDUuCZ/5cfSxXeWdt4vnfe/k2saxMgN7N8WgvGAtfnKmoVmUFHTs
/fnSSFy6yy7k8l1BInS97sGo9IsgYQVihfFFWtYvGrSTsyB1rjF8fRIIXpcJKPD1KOgxx7mryKbw
ySyZjtJyGNxg2QoFn/S5G8lC8y2kPXFr47OuqXHfTuoQ0swEGk0NK7eUhIutx/KkTkxxIDICT/NA
o9B144Wu8O6Oqr/TTX5l4Awnb9PO7RZpwg7tV1SKbV65EC6GkzGiWJ/btcHjkGCJfPCymSBWW5eV
V95PdJN/Cv3XURoF9t8KfRalTfGrGxuv+6j02MbIrLKRLL3nY39PlWXOhkxVItCmeflZ2m0RtDLv
YBzDFLg3vt3YZh+a4em0gX+HeP/Oeoar3s+V3iSmSzjobOdcBTRPP1Z6mYSt3RtGvq/MFvMpRY0d
A5g9c8A9AQvB9CPnYYrLu4EVfuH2F35m7ie3L16qVJbosE19h40NMAnq8V1SMNyadHizdbLNi+jZ
tWpr7dLEw2Ju2uxM+jiuGkkvmWuHmiVIg8wgcB6SqTIPqaVebKwdKK/SjI6Ef76tiT0IQQgg7XwD
ORqtx9qIt+CT2o2fpOMmUmhZaxVT45GL4P6qdXVZE7C9zCYMFlJwAQiTMEalWFiARJukXklR4w5l
3reyGytdxan2GsYM8/3WC4/WoGkLM1TT1uslTihGKCzftQJzq/8yRQZjcTvIxSpoB3MlS+fZaRoQ
o3W0hL3T7TPTTQmDArXRWh5rKE1f166RL1s3PMfY2i6MJn7og+JUj0SpGn53VgX+c5DwpLdVCofB
PNZ+um4L4e4bv9u2MZUkpWJpqD5WWs8CeKWZoWadkcgzaC9VLEJ7FXuChBJsIWxOfFbbqs3QolXa
plKkAk6RQrKmEYweu8l5a5RktmBmxf0cJ6fMNXUgvmWFry6NWCPhsNNDF4REo0KiCz3gtOydFu2U
II+K9ATWgVEuqnI6cxu+G6XT7loifBd6Nu0sMU7neaQeoS2cotFmYZNp08ufevO13vCY/1u9yV/B
Q/1irsTLPsoNEGvqxTwbJ4bka4v4rbG0JBlSyNkpR+/cqO/7SiDWwhSS3L0fLGKMjsgaQKiCVpKX
M9D5jfkQ7ejP1caao1YYNzEg4lb9bs7/bnY/iEgkgzYmLNwiOGIweNvb3kDe4sf1eYn6Cq5OvkIH
6l3O05NWdLtZbgbihdxQtOeTS1S4DUczWptmcyadNuCmCDJoUMlE8GbMu9vZ50kCVEUdZ40Tyq4Z
HwKJb45OD8C9yU0aP0x1VNGIpZ9Tuo+0NG7yxidbbbyyjOyCi99xfp2bRPg41WeDvqVnCVjUE5Ig
bv6i1Jat+TSmzSUJGVBCAxA6LDL95HGUzUuW35ua3PGt/ly506Lq5cpkFh36w6LGUmmlQFSI8TWN
Fp2mUxP/duz7najfMnd89Zv6lBFPsKhzazfJO1bb951j7OBqXaaRt46Mx4HKkgv4PBVPKc+spocX
waQRrvrgj5hLbXV00A+CoVmB6D7PaOmkng/u0mRhfqbemz1jHBHt1D0PctttwtzYkL730tMgem26
Ku3srGHqj8yM/tH3ZmSUvvJyKPXIu5i5D5BL2vyLpZM+OHecML6ezJDc6bgRhwy+Xt4f3DYO13Ks
8xlXgiCIFIQ+RIPC8C188SpjXFRZ1kLcoQPlMjKw8/bPakTdWxG1AT4fUmzE2kE/M99uNSCwVTKM
05q4dHEJFHfciWyEUzLmvSsIXdHYuTbvoYL6nC8IX0m7Do2uOBhz8mBTi5RvCTycss0uB9tgKexq
DvN95aOyV7PKLXdX3TSd16LYNHW8d6fwEe7qGiEZU0PyZHtTWzrlRdH0zxK6TuPXl2hoj61lAzzh
cmKLZWO/VKjv3Lo+U2OzNByUf2Z3mynrxfQ85kLIRAf0e6JzrjWGQT5DQUKsxGH+idW6s9e08EwH
y9SiBFThXcbtp0MfGOivHWJB42nuOkdV7nSmUAHKtkXb8SEDzChSC3fBLDksre2fivtecV0utv+5
4h4jKm76iwZvftlHxaVC0ox5FgRXRutcFr9d5R2KsaPP1+i/g1C/XeUR2YBWYU/pWF+5ez80eJRi
gCyUahcd/G9J3dHt/FxyGSeAvCZtg8JOv8lh8f1VvsvGKlGmqveZbfloQMMGHTsG8P6ue7d2u4Ga
1p5ekSA3Jq9ZaccYRkZUDQkANB6cfR8KAjNMxqWTGfkLr5zOzda56M36M3t67jxpQhBLOt14HYHp
ofLU2in6k+a2d1ponUVBDXu4t6eFHFxS94CTLrqhLp9zcpWq1KjWpVNepqYDHA+hR+0yB/WGAR1A
o69EoF2NenGWGublZMFGDhicaX5/PgUsMv3WvmxC88aV2RaE/75mOkuISExEfZocpwGJDflQbKhu
yTN+wIIpEa3XL0gVXixm9K7vbyYnouft09sWfpzfVCx4EQ2RIdUhtc7mHFLLV5ClMO+vYsf1FgMh
6Qx9b6yyJ9Mv41tXk8GSS+suKIJ7e1JXdSFfaw1+QzX0NlWyPJYGrV5Gt7SOOoh4TdrcF6Tbp357
O/bpNhyQ7sGgPTUtdzMcjTN2gJ1sEnxpBjiFi0kM+taystc6lqiGjPqcm8kGOWPEJ8owvQyjCxb3
FlQ6K1FHUxt3ikhGK24FMnSVRFxpg4SVpgqyHAlgmqoL3Zw+uRN4RdfplMUgmyYRzHhSmsc/teNr
7UAY8S+147mv3vLXt3+2a7MZ5aN4QGYiIASwiMNV8Md9nvzLmUd57J0Bvn6NI/no17g44va1JPbI
90EgXdaHT4bboYdkz8U+Q+oIl8rf6de8f4wByYSHC23O7l/KmDEbg79r1whQMMEf2t0+cYn8bIea
lBsRKU5Ns2xvhIs2TBfmfW2ZFum9OPZk13MzYia4CIaqOhBP9Lkexmty915dPXsc6eFoAUvgzc0W
CsdL6vghxhCO2zxvtq7sL3TZnvQwR9mv6fFimowWhrQ0F+k0HVrCzCYmdrYzrYosfbbK7s7FWYxS
vwkqktLSG6jKxDqK5KzpQ4Ldg9ip1tQ9e9czWX1jFktmc8mYzPQII2IO8+z6dkMbqg/bLMicB5j0
+DpMW974APB3MjWGcuUagfvsodi9TRouOmE8FLduOfdCsQhYkw3y0MugetKirssIGA3wBfjltjR0
BIf6zom75sLBPNgwYIP31FEbq3Nuw5fcNS9z2t7l2Ap0GZWj12vc1dd2q4gNMp76VluXWnnRILrT
bVKNyJCfVzTA3pqpVeuuU6S9tKxyeostaAAHihlj6gqquUjzAxuLN7+W3unPI/3+SM/i1P/8SO+e
x74oPv/ziZ5f9vFE49dHM2vB6kEK9dWc/HEB8/6yhY4tmYEQzrgfnG/AinAfE832tQx8P9mf5biE
cHl0wO+F4LdA74QG/6MdYDEP/AzqG18y1uofH+m6LmXmRSWG5NgtntF6A3OOZD1ggO9KYdx3o3wK
y+bolOmuGQXow2LFpY2FvntmspgFHHbTBQUPGUaxhgCgBZ7ft1KJdQQ0sY/UDosDZ5ZbMadcSEOh
t8wDGT0VM5RxgAKYOjGEbpCtvuZ+tjQZLdQwbUbQFKbS3rBck5HZbfVBe45766bExtBytmtMUzce
yEmpVdzqIn05GtUnwtrObQwdIw0zlBxAoOy4s37ddONlAfyGYTcMs6yCWzgtpzbb6VZ5zTV3rWBn
xjA0nSx6bIW51tyRgYq71X3iafsEMVi690LCkRaDT5odyAFEBZlnsLGwn5XgxmoNXDfShMB0i4Xn
sp3EuLUH9MBqsMhOmgrCNPOIBX5TsS3PQ301Qi/yuRCR9ZCH1qesCY8Beslk9C/brNsiGsPGZK8j
GMRdLU+OwpVNktsr06IRVSehOLEDXJ+UxiEjG7hNz1wUR81Us2GpXsi9WIO0+xL34m0SxqvW2dtR
otNprfG8SPqzsLANwqpj3922pBI3myF2/E9ack0ScQSHTk9ZmP4pFF8LBSflvxQKoIwoZ39RKHjZ
R6FAty9IiNENEGXzwo4930ehQLc/E3T+/n3ahW8Hv+dxqkuoH+/oA+4aHwc/gn6mIhaSfetvaeZv
DGr0OYz8RyEP8TB8pQZZFaSOE6v7Y5nwPQEnkET5fej01cqUib7SsgoBeokLzJhuLCu+NfLqIRgZ
ir5rqqsmXqat9NeRRIjYAb1nDEpEjGZ7b7zN2SKKtlygJ0Go1t/Us8obbH5JcUH9rWYduGI35npt
dXRHEWCHRxQBrepeA3yYo5N5qcC3ovGARJzVwxf4uOejE934cResm5RJZMUysZAC9RtaeDQx6TEY
FbRsj2hEryrPCHThRmNUCJ5NVueRX2EWsO2R+07hb8Kheu55Lnc2QYXwC/vXMkD352QmYRZKEoi4
shUup03RB6c2C9odO0CQfmaSrbpEe9KB/blA/4qZ/jeQI1C+AwE90IC12V9202OJKWFVgA7s3iGC
9SwOcMcLgYiyGoFDcoVbtel46VWIgcyEu5Zfi23RQZvOY5g99hByxKMn9fM+WYgJSb1MMLHZ0tk6
hSkWMVlmcwQwcp7kMZXY7HzmQYjgjQe3CM7VqK4KBQgsiCabK1nxKsfiygjipaecc1/lz70eP6Rl
eCg7312Mc1aHaB6Ek50sS3t0ipSguZjILuECvhXOMe2TAxleO2/MrmuF9deK7XPHm65sTSodf65R
Oyfd0T61PrGMDZAKVsIYjMvPWl59sZLRWDm1dzKjkTihIM2x0DmBt02Q3KDscu9s3nEoi1FKsYhc
uFZ+0FuDXJ1Rf8xsE/VXlGIMQxlf9plcKHNMlqlZyo3m5X9GzugIwA3Jfx2A7Iq2/uWGa37Zt0Jm
EzqAU2iWf5s/5CZKdlW0IA5TX+edQ/StlDE2AeIwC8XZjr2TWv6nlDl/MVBBXK7rDvNqj2bod0qZ
+EUpQ0Zh8imgSURu8dOGqza90GnUYOw7+2Wqakj3ttcbKx8A6KHTMx2Qf7QsgmCfFuaZz7CCOcWy
mOmiRgGN33CIzwY6asXulwH/29g75SGIdPctzGz/ggWeEOitq+nG9d34oYvDmWOR7ceKtL5e79SZ
3fbmEYphhTcwNXYpbIE9E8txX8WTOGJS0ta5E7f3WTi5ZyLrHOyJtQ3uubsQurNEPXLI1RuqpKc2
V9WZhltKi43HJK+e68wmT9qwHpgtPiAqP5BieYhNZEhuqtYkihNnYtliEyIpOFSdgXld6gPuKXdZ
FfpDX7t7nFhr1cZHt0iPlohvzcmzsOEaeoFc3RJsg/g6b+PCSzaN3uUXjh0YJEnSrIgR2BMIbW1v
e0x8U7vzVoUq5FrinNlUsK7AnRngaLqk3TpTRls0EP9n52SRU3SyILpVAum3K/d2EG0y76KWzWIk
u3Yy3UM15MuCH4Lt3DCJWhZ+teTg2JAZsa2bbv2nUfn6fNMi/Euj0mYqxDBd/6JV4YXfPeEIh9kn
2UwcJA/Tt1bF/Yu5ohQEUf/drnz/hDP1lDY5vn/nVH9rVTBw0DE7eBPf0U6/9Xxbv3i+bROIFNcq
nTmJnHdO3w0pRtSI7dglxr7OqhvJAbrqxi5A8sr5WCbpPT6yB3iV+3CgK6iFSc/fBNhYHd6VRpuI
M130pU5RmK4CzzmHMcjmhxPNR22ccMI1o3XnWQEfTBb2xuQkHKL2wF7kwSq9nXAgIlMXAXN6w8nk
fd1N5VWaVq/9HFAQlCyhQe5d1UF0rnEQe/OJPER8Kj2HdC2LUzSf2hGoFGKjOcjnE91wEcrEaiUm
nAQTD8usbzmYIa4OJ3DegjY7NOl1GgPxC1KS4UvDvSBdCdAObUQyxCDUxospH84HEq1rdTUA9S99
FLSIJcMtoLPHAt1x4067FPCxg341nmAlDFiK2R+zdQ/0M4aCRKjq8k1/Byhr7zBlvdCe/SG55Ht6
jcQL4yMP7tiiSK3t9la+P+NTaabP9fz0E0HKgNFGhHyrKSyXgUM4V8+gcuOPpazn+pqDvHgvOAZJ
dwezmLNbHWWulI9z0omZj9Rdz60rmLBr+OFwGoecQBKFDLtiqLxQEeGuhA2mh7hJ4HYTNp3f6n2V
XTmh6y6dCrFz62T60qhyroVRiZ8wjoigsfpxTzPqY5xUrVjUrEcXuldNR8/owte4VOmZ1KfpqYwN
E12xFr6YMZ7qHE3ZohmhTxG5yy03bo/pmuUjhg+8FHYUXBttOS0yyefml16z/1On3uuUy9riP9ep
wxv5egief3Glml/4UaegDs0oub81M+9guI8rFdQh2mdi9pyvY1GKxMelinbD05HUwEo0PZBc301T
GcswyEECyedIY4MV7jc6EWy7P1+qcEfYrmC7g0GCic5P1CGj6KMkrbtozwRy1tslBwuuSEwCiR/b
V2YYo/knz0PzS7oQO/MdJB3wt5x+7ZEWOpKz4I3nnc2oJq9XvQQEwEUhZDmpCNNlUOI/YgEBuT50
hA7H4IY6+wY/wyEptYM2NBzT3l3qynhF7lxOQrq9Lk0kYpnQr2WBzVeb+KNx3HpiJPAnfEj7AQF3
/yBrbScSE4fAkC25ewTLUWtvjEp9Kb3kutRIbLK1beFjyx6zi0D6S9Ha66nqV5UKwJa0EoPsJAhT
mXXH2axAFrMW2Z5VyRnMFDXrlPNZsTzN2mUU0KvpXc7sanJcT7PGebD4Naues7w4hsigYTs+t8ii
PeTRWvc61cOnHNF0C1ljnb0LqaWOfs9JpxLnsYOtpDbKpQPOpwbrYxX2zgbzk8y8nw7wTwYAiEd3
0yBmN5oJWJoXHEZVHGaEA6lVn3sQQigaN21B12MBFyqADJFluCsbXAi9/ygUOfYpOCLIqy9F7nNL
da8UsJ3Et5aoMg5x3+16DIkJEqBlk3U3fsb1DlKOcCj5NSaBOChXDQyjMQi2/UQoUtJcozndlUa4
6nvUtugeAnwTGv7eErxSoUgTA7fUkMrTDQDRuE9X8XifRP3dEAz9UgBrGoA2WSZoKfJU8zTYOK0D
1QnrmhaES628HIE+pTP9KQcDZZJQ3QOrsMBDGWCiCnBR2Ts3CoCU2T8NDtSqrgSU5T6accWBCro7
HEfsxeg10irflGCpFHiqAEyVnHlVNeAqE4BVPJOsKNKf+hoNq+bcjLPNrgu9qwT4VflOwQKH5fEP
GIh3jZbZdjaplQTIi9/eBqNVgtOy85ERfr4IwQkIUFsaJ1nliVUMgmuOfSX2eQ899DYV3r6sxFra
2VPHylPODC/AxJ/yRlzGU3CpJ+hNA1hfynR52+OIjtOdjPptOvgbc7QBEXVAtoJ7yy5uEWW+2vCg
1l7jXHRCHJn0MeAQ9kWMLq4F+1UQyNqhjYuD4s7L2YZyNALg5ne1wd12LYlPnbqpVB4SX2Nh/8a8
4hoXgx4fG1yOWngYYn8fg7lhRHupSqS4IqqhfXXLyl51IVEtFU6HfNrXIt9URbaQ9q5u8JSkssdz
g9DVK9LkS+Ot50iIyPSJzHkwWI1mjVwG2a4acKdqHs+BVb2wXkKEDFDI20oSnOxCnxOHzyPiflq/
WqfS22shgjqhYDXIHeFNy8ggt4zNTj5WXAy8pSfvzUGt0+4p1iEZI6QLGmcRSfS0AJsIPVMWST3x
Dn3HUlbjqs77zVCO5wZr3zZfyThchogmkkygibO3DhTE2GnZc+pbZRugWawF97YNUH6YRGiG43Y3
kjrliWo/B8tD0F/k2JpiEF/zIznlHUMJjvx4IhcruE9nfURJcISQTF7BL0ni0M1il+kNaVjWMhnc
VV+pe41YKqP4Mo6vVSj3Wjv/qzjWya6kV5AaYj0ZQ6TeAtzE19F+keNd0Z4agAOJeDY91Nq1tqmt
c37eRCh1Eeb1m4o1TBI2uwQRUU8DmFfQPGMSy6imyF+eCbnaVHG2ibWSxC6WW023LL2UuDtqO7Cm
so6uEz26FjVZPYXG1rokIE9fp6D8I9gyjQpWHqnHgdlu+sm4MGVw0WnhXZ2G+6AjqSkg09LQtnxK
p6hnAGX5115YX1RWBMWmTZA/N6ekgrPQfSl0dYrzZBM1FGS/vkCxYjAhmsEXyJbbPMBVKnZ/2piv
bQxXo39pY4ow/3UTw8s+mhj9L4e9EVTCr8rf7/Ukxl8sgZCLWGh/2eF8z3Nx2BYDT4SYi+gO4iJD
jo/rFtYQVH2OwBniOL+LTkSG/I8mBpiLa7qYU7j6sYD+8brldEFcBWnm7yYf/1nl+TdSj6+I574c
SRQogUbohJPK/LppKOTiKekDDogQpZ8NNCRbmUa9iSxFmli7C9zyKW3t2zrMHuD1nfquP0VDTl9S
GGejlm5F4p8nRLbhCEPPPj8djvkkdbL7IkBQvYXV3YSKYfTqoGr7NKNfnQEKYjESZie662hCX6u8
ux4aIisuNfI82SHO9/FG4/OY4158kZDUZa8s1Z7VdXtp9dr1PC1WWrBLjRS9c3vZzecNNkoHqW3Q
PA8Y/zQneapGF6CLuU4J2qo8bR8j7hi8a9NvWCgj+TeCTckKzRq8187l+MzcveZ7T14b71Kbiuc/
1PG4rFrBUmciHta+Huzuqifja2LTRJrHlhnpXkXEb+HjbjvnsZDpwQ9xpUe1/TT24yoaXoJkWg64
EGop1k0/PbrBdDaHBjZptQ7MfjVKiqAyHhtP35IMviumjL6zP4yDv0RZvY51Y2vFJD0qttSBtuuN
4Sx0I6z+wWoCpSM1IAjGheUsZ11cNMHVS/ndgBlwry17+K4yBtKoB1td6/mZtPvA+5RowdqOBNmB
9jYpOQhLpJSgkftsWqaKk4ctVFxqMy6B+ZWz6F1zn4j2VrTjopvoAqZiVRbpMi3FHd76ZSXE2VCI
84BUi7qR91ZgHkF+84V1e5C+uy4mCSOxb6s83CVpVa/8JLhrEKGXarjEm0SKgAs7b9xM1hvBxgvg
CBycORmUDelkdrwL4cji54HXllz2rUdGqHuOAXXZWGrtgTVD8qx52jIqUJ+S14iEnAw+xmyAhaq8
2pnIDsqKEdmMm3Pcz+3YXogiuqgreUwiUlZYKm5MObzZTXyrDOs6zNxdOp61YX0CrsVcHTlm3O+m
1l1XqL2TuNi2UC2ZUmwmzT0fzW7HpYFtQEpYlXUm9OQ20vSLpMNPSsF2TLlpA+9y6OKJr65rHnLV
7wi+RwVhAxRaFq1HaGbp2iTGjw3deQZM0zwU5PiWaXGE7nmRlZj8AQ7yzYIEEHnFMTDybeKH/OzR
baDKWEV6c9P5yaaX1v9j7zyW47bWrn0v/xwuYGMjDf5JNzoHNjPFCYpBQs4ZV/89kMxjyZZdpbnq
DFzHcotks7H3G9Z6FkRrbdMBHqv1YSPnZS/I4n2vk1jVV4ua2GaSFWCyMYoJg25LOMTaxJQa5926
ZTLq18OLIkZ3SNInBPVX0mgUnl3tEczmoTM60Enesht7FxTUQuM+s8KtqidvWuy9DwGEydmEi1mH
+QrsuPa6SJNH23rttALCO+SflFxZe5ArlfeZ6/5ZQO/MbR85cXQjpX0KMZ/OXtZ6ZOjbPrFfWs7U
trbIDqYJc5D/P5tq8FqtIBvjII+veh7WmJaqdex1pBXbQNOUZVDlgOUgThblDVqenZ6O+6zsL+g2
XbZWqxgEMQt3VycLSwegkRT3tnIV+62r9+U2JoVClwXlk0mKZY9DWzQEtQw8vcaESRlaZVG9BOk8
XtCOuC6Ojicv2gC5xBan3PhCD7MaCNlGdgdZLt8HOh2CZyEnS5akhR3CKV6aU3ma3038re6olyeb
+j7sg3ph27zn4Px4CgEjGhU6/nabR7zvuPEnmb+qZvQca+AOHf+2Fb2+nO27c9NFZuqyC9tXPQA+
6pX50Tb928SHPjjnHhbZfjKDewNYhhgG14vK67qYHkYFfCNMRpnWd7YcNdQs4zHU0htmT+epNNjy
9ddVfJ9WzqessI61nj8n+XBnJeZ9ULMFyvC3JtE72IVkafJ9Lao6YnTjX4rUvwdqvjY7gRnRYnpN
UTn2zTmIPGIa7VWUpHMo2DrNknVS42yu7vT40przEjy+bkZ9XZbdOktJGladoxW+BV7m1j5xs0Cx
fUjVDQAkO/0yq8BrosYgIm3rHnZtkZ5GBmW1JlaVX3LkpbcMKSl7veukSzajH5FGGe0rGsdUh6kX
dqffpdTXUsqh8Pj3UooPbPUTbd38oo9CarbEUqnw0P0PNP0xDTL/mFU4TKxxIvyp2f2YBqGtY4WO
nldVzdn3/10hZfyhCYFj05zlddD+5S9Ng34SRIgeV2UtJrBWzLClHwupLGWl4hsIc7MmWan4g6Da
9tYSHeYibCU2S8N+KPOepjUOkbIlA2k6wTGkdWDgSrswXqV6c40B0WXltNTKYKdp7brhEeh07rVg
2AQB3Uyri3sPJyYU5VMaf6HyX5Tc3xOe3hZSq6nnOyO0z0PbnG3ihHMcnyjuT0ANVlaRr7uuuwtk
umkSh/BuNtU0m85kL2GvhsONH7914cFSvTutmnaT9ph3xnMZ1zscthcCQd2MhKrAjN2uTvEhFJde
ZSZOrF5ccZTbxGRZF6VrXG1kKe+U1GzpMiE0K6bJKwLFFU38WOQvpUn/Z6R46UnI0uGptXiGI/2q
qKPrMbc3ss9dvJ9u7DhvsUmnnMljOJZ7BemNReQWUbXpMiaESybSrXx9axF0XMy5w/a41j226VVC
ZJ+mL6rGdkeKoYh4NXb9Iukg5osl4Pq1TcqXKQrXCey3uIGRPMeA6RDrptRZdYpgjua7mXar0fL3
2btCLeyplFXW+OgTIza02l1pWhebuMea4C/zyC/fNf1p5WfOo0EImcRaMNR7cP0wN9naZPJsRV+g
Q39KOmSMCfFlWeHtbQQSifPoz7lmopjo47zXgLSz1ARlJ3rz0tvYgz1/Rb20VCgkizDe2HHy7Gtb
y+i9a4109oVWO4yvxSmgV8ZbRopL7U+uQQDF0vMbsHimy+JnaRRVvZE5MJbC7neRHV3qAqmGnwB1
1b11Yzv5ofCyx1xrX4cycUW3b1OA0Vpv3Fu994bI+2CKLjlASlSWA3vfXdN19TbP1YM9hQno1GhE
vWAj0SphsJoatW5/b4Um+bb+VjEgJHVhB/WQO02W66ApZz86eMgkcErmWqTGFxW+NMB6hfOpKcUB
PsZqNB8QZ5zyyLmZcoXVYkeiJImi7fA05mJVN1BKPOus+faD2tX3VSV3BX8N8cWrvIhWI9Z0A0Df
olQd4iCIo/BzgMg+EdLGax013BZEVQiHyWG2jPLYLTXnLrLxqTOA04Z0gyxmSS1OlhMZyLG5rWke
6hLKXqwtfaW9mB1gZCc4kKgHd9VxUcExWIxBHcdbszgiLMfnOG46y19HVo4U3MQZ/pmhyg79yrKh
mLYZFMncutLTu5YJgYiwVfrGiYw3N4v8w1yRRHrjBmy2WsnSJVnoRrROrUvHzCVUSAaux33i6QuT
SM4qLl0yPRDeG5Sbc1jnzA3DF+PJeGP0/tFxJhxHDm3XVWAjK8mmLw2pJOrkI/ljl6UwIIkpj6tR
3HcEcAHLTtxsBCsfkvjQeC+xA9m3vMTxXRd/7mtEKbOmjXjXWAZuSXpwTdRpPTwMktkj8vpE0c/h
rLcXs/K++CrCxy/m3XThuIhge4LzXpdNtbeHgJHPLNmfxftpC4zdW85s3ACWcF45LVhoZ20hObTE
09ROrxMOgLG3LD7D7VMcJncGHgHdFzsLz4A5ONsp0+5FlX5iTgKSyNk58wgtqFfOdLCqwm07/RLY
X8rRg5+tn4coXwXFmWgt9lNik7a0Ew7RLdpGr6ytqirbcCoWAx4GNQxuOo8tUwF3A4LnxkvNGxL6
dqX6JCgzsoHxf5Pjo38Y02CpdYrbwPNt/Ww9OtcZUsR56Ed4yrYsk3UqlTNd3Dui7PIlhZVO8Yy9
Ip3kUUTRo/RHtFTT3dSIg4cTIzTIMUnSJdLHQK2Vr5PaAumHq8TTrQpdeZz0a71kQltn6SPd5a0u
Uhd6+0oZ060vo1c1ajYtn0kyDFaOhyRcytdaalelXyBDKtxAS9ntq+maCUUB8u4zcoM3Ih/fhrTd
JXF8+V33fBshIQT897rnkOUDJc7fyGI2r/koe3TIvrNc2P4zHomy4qPskX8Ia4aLcLH+wwGqzdpj
yh0NjQyanb/GR3OkEv509vXYAL46Sn9hB0Z60j/GR6SdgkzHcg7IxJy3bd9v6wMaVKuuRbID7u0g
pS/mg9nrWOkq4bpSaMoU1doOg6cd8lw+Cowsq8xOWXRbwyVrMib0RIuXscFuvvxM6Tdc2ZVNBmof
eistYKfVm62y1pJhcsX8kOoKSNaO1MFFnjGGatWyBAKfIFasjXxpNumNMzK/DlmOLeMs7JahlOB3
MxETej5uvEi7yUf7Oq/aK79GEaCSBmwlPgOhLg0WaUu5Jm2FXlYILNMdh6tUwhVBgwhzFOfgRCOP
tTR50orMbZlntXFqM+Bpny1FPlTV4F88fQhWIYPtRdNSDCWRTdmiFPGrJyeV7330j6kiutWQ5fU2
8fCo0+TT5U9JvU5j1QLtla77cewebIZfpIA/BZ72HpcF0CdyPo6JPtAwqTX2w9Q+V51/qmNJCWkm
NtVMPS0E87o7ot2djT6zRexW7JPRUMBVaumRAiFbZ1Z45nDfI2pcVbaz74UVLoUxDsu4j/boC8Bt
MJ6b2GzU84ojL6a3DgPS2p9sb6eaHZz1EkVjZPnqDEEj3D7MnW2oQ6k1e/hnhfdqVtAvzBki3uCI
7aCKd/70CQ1nuOxHBSspPzl92VLRh30O2XlInBthaYepB2Lue9oxQ5QUTARCRuQ8Az8Xfa2sgBWv
+yH75FnBUwUvfTZ7UdRArppR6mwHy/q2aEhgrPwefWqkPmaO/zpW5o4tDt5LGQfPbdyuPMgIREpL
uIU1MLWK2sWDwIkW8jqlim3L4N3xrbuUsmV28k8khZP1GjHMrNX0zRrg/xf5k1Zlt8kYkybTitcm
Ls2l2VafGz9CP5Upz0aaFju1VJuNrPp6p5vlXSpz7u6IPBk9u8mY10h0UEKsYGXfsy8YwRtHxymZ
tjqBGqjVx5qbRh4Sp5VrMfEQqNMl9tns+pO3qYcErYkdnaRq3Kvh9EUNIxt+pX49mUn/nIvmy2ig
iagn4HHAqMy9X+sYqBuUJmlWsBgAIwDQjg9JZvrNdZ54XwJRH2Ldb7iaPCap8sozitCthvgliIcJ
Vmdkriq98lyPTfEiyD0K/8Q4BqPTuqkyRzI4BNcUIJANv7ip+MyvnBiSoMvSaAq3I1OZWrQWmPr+
JcZevfh9kXy7SDj5//0iOebt+0/1FLzq4yqRf3yVTdLsqurf0vnkHwZd64dCc47g+6uBdlQBn5LL
4mv6JPuBj03ErFG3LFyy0IVhFEA1+YWrhC/xN4U6YAqowpjnEJ9iUvvxIsmlj4B0spIdSgUqZBp9
F4fJiJYgT9zv3pk/OZc/cC21eanxDVS6e////8+QgJDBWWK441uX/+RhDXGMy90Mkl0xRFsVqdXn
jgEkh44ZQCYwlhXCZ7WEZeBUiDRSeSqyqyzSsIsCQuqm/JYzg8F3mtxXeQvKyaGfFHl83WmowZxw
mK7hrDP2hGc1jMA28rIc3WkkGCRx3vUyzsmxYcTVKMVWONNOT7rH1Kg+VYbtxrI7eH1ybgxOpCqU
qCk8i7OJFSvS7kObPEzpwIxZW/RFcbAHf9+JZJ9oBgF4shmWoUPGmzW+21YwPEQjR51bMm5V+2Bt
ZdNSNcGIt5Ds9eTopMprI0iFkGJt1sRzW81NN+rkq4DUI0q3iv2Kay7aBE2/bgx5mWZyegXVqbPv
Zaju7Jk5KRw/Xamec+AUufYEEeaGd+DL7hBU0KxUU70GBLEswmxlWNZd3ukn6CwtwCQwy35uH/W8
WhMMfq51em9LXeYOLn5v2liOt44r50YZwu6YiO4zuIlVkdt7ZTqFsF86PfpcwbtxNfzNIAzEphHN
i6nu4yzayokFgNUSGxJAqF96nnNXOuDAiLSr3U56r44Xn/i1nNrJPg5F9VwRW9RJ6Q7cwmxCoiOf
iJNtxzsSUfd5Hqx1WmgH1USZjPsIWdBicJLtxE7VYeehF7Jj1Rrx0W2KkdQBIyuWuQJTayjIVreF
d2jaemcM5rG2m51nPgj+YYfQdvlofFYs2S0yK302LCRAKNauzKHtkPQ0IJmzpSejVWp7WyPTiRPw
aFzVWqAgUu1pY4iJAJKh2YYaykGvhU+gJO2XwOJSQ4swKUAyaUWW6mAtvZB6Rq+n29LJVwkIUmS/
N2kXH3XVZy5lvRDQzFLdP4a0bVNn8FeY7KRa5iATA5PpTvGaQ4u6v1ONehFFzOqxxl07WMTV2DxJ
O18ZfXH254JBTKBLC6jzbGZIHgr9fNXUyTEHA29pj/RWizTXdnnXraewRtIjvA0Fq3LQtOoup0Si
o/S83YhFlN/QUi1iN3EqdBGOK0cWiin6yrh/GIGoGegy89be+bSfTXgt+4fcCpZtlzIdzxdK2rqN
6JeyOOtZtdNgNcRjoi5MiZ1Md+4gma26wnLVRgG7IN/hkSPFsMJjw3sqMxr9sPOLZWQFRAqBRFPN
x0xM15U4R768KUpoY0gDE30NKYO8K74txF0+8pS8R8sVbcvEOZox8RjdYGm3doZW1dZprca+pJ1W
kHf17e3QxctSbdeqxoLOHpuV4rPviNsLHFI+68qxa6iSdRYiSfw5Tbydk8Q3k8kis7yp4nbaYCVy
G51kUA69p7KhyjPl2e+A1I6kZNXyJlPjBwY6wGmD9SD8TUDYNOn1DMnaa9IHLLfRvMcwVU9p28ag
j4bmWLUMIQaC/5b/ffz+c+Osg6yRKl4ARnBgpH486UHIARaJ+3TntRw6LTOHpj9XLQ8yGY/kuxVB
tKpEc6Rk3fz3V55dTj8c+5IvPE96uc/U+R8/fmUoWHHVYJjc9TmS1jE7ZWOxC/OBcKBmpeWsPb9+
vd/o6znl8d9rkdPbKcx+ou2cX/VXLTJP5Cnn/9RF8Kv4q61FbK1RAsB8hSv0YyqByWwdyQS6T7Sf
s5jir2JEIJQQ8//+fNUvFCPaXPH8+FFhim/NKcaCXEvaWzro7/tav1W9yk/pa4ukv8ts3U0qC5qX
XHQR92sQ2J+HGtNZA5/x0Ht9hxpa6bkudSPRPifSSAxGXegKnIIJNO466PI903tdBVKGfDKj31EV
izEmKrorOoq5hnhKzHRFGpYDIcJ57j3rxNZxp2I95cP8mjbFl7ay3xEfqcvJUJ/J6VqGhX6eKvVK
pN0h1KZbvK9LkSlkktWnvmKvwDRP0B+nV9oUhouxTU75INtTI0tQ+9qkqNEW0Xq08Oww3PAvddTP
3Yq4PXphnr+u7qjsLbKI50fTSGttQzbgLje9TZFjLutZzOl5Urn8Vuaok9aF6XZEasAAb76KovlS
oncBnlRbayIP+iVz3eKZjD+VtMjqNRybW5lnu7wCmehBtLf9Z5soAXeSnbKi4dk4StYSQKfwahXJ
xlS9tWV1P0VehQKDUV7d3jYgr5Wm/jSoE8jxOn5xfGL3hlTfNiahxAEzxM91mj74Pdy6NPAORSUh
mdnpRfecnST+Kxv8Z8Su9qYv5Zni4wDB/9FQqLJAgSYEdgaozTp4eiEwKqKHxhcLwZbb6sg/wu5l
nDr67eY9zoNtFJu4LLtrRfMfzbY8QYdm0Go1w6lsjQ5toay3QrXWuZ8fVYchYaxIG/aA8GOIVIm9
Kr3SvhO9bNx8ZI2MsvaK5AF22U2zTwvwWcjD0lWStV/spmDYy1tygos3sccB4xTUBMMVZgMYxA/6
ZQp/IRbZjSgAG3tljBXI4a5XRHnlUC4Ss5mBTDfZpyoBQ5CG3KatXmY2URMa5qiMlXlC6p+Fjnms
JVuP4qk3w99Lz292vJnO8x/n5MvbT1s2XvRxTDKtI7eLSR7SU3owyQn6cUyyDyU4jKaIi9TCK8Or
Pno21GO0a6pNW/ZNWvbXMWmyD2VeCLZAA46hyV/CD5ict387JZGigUNijapDDp4P+O9PSfCFY1Dp
AEXg3NeQF6s2uR6LwXKLqrrujCD6klgdljdVyVaD4qlnUfdybSdsjZjdDb5zlmOI6iZTS1cfoxQG
SVu+RUXihYgmJ3weZSb6o6Z52mPTY9phAVGntSssljK5NZVLaSFNL4ye0schfHyJ78a8gtx7JvCK
vU971sfgIO263DoIKC1fgdlOcZuNW84hXB+mT35gva7zlPPlDYHnajBQnrbkgTyUAxp3U4p66ZCE
uYaSaW1TvRvfVBzG/VrXcofFhWfByLVnd1uCYn7qovvJLt+82K7x81JXpJn9gNhiJbT0qnUmsrma
YBsIVBe+0zab3lKL3zyPb4+T858jkFNO8ZynBIDw/Pxtoj6/8uOZAtIzMzNgrlJBzBf/xxMFooeH
w0B4iZOVK45Z93dPFNhXwIkC/QHD9u8KjxkYhkkfU8m3Eb31K1MQ+x/zdB5kW2JRcTCZYbSd65Lv
3G+GnSZOPHnaTkOetigK1vcJqOGUzLxHw+leafeuClUerJJsV4aiR/AwqNRmTbYn6MMjWhtetNJE
yI5wmvAwRJZVnqJ54WqGyUHLoSTrMUwKH9gidTjit7q9HjMG0jIPq6WaWsjUKzlgQ9Avshi31thg
9dQUfTuISLv0E4HHVqi6XTk9o92xF7k6J98oCrECERmYuaU8eklGQrCan+Mo3deRDY0rro9+JBmb
dCHgafuqDc1H08Z/lZT4A7j5LvB3DPog/c4OO3tn+zR2hiXIJ9AORpkBzPAnvdngp79yRrMknrYl
HqQZinXLJpuYP5VpY7n0C8aQaEjzcFwpmhUP1wSwzFbTr9bePhZFeD/3WQARwkXftUe/zlj9Tz71
f6yIGyOkC/YCfmZfbd+VeaHKSvaTyR71d3vwTetDtfxf115VBy9J8pOnlNd9PKVoepyZwkfDyvhx
Hi7+7zk1/+AUt5lhwrL6tsL633PKfYmgh7BWGjyH/4pXfdcgEJrDyzCF6eA2fuk5BXD6z6vPQoBN
B6NxBWJU+/FBbfVWx7CptzuZqupqUm7U0MQXoWKWaYsjYxAyHDE5g0XVxpt6GjckDzZBd/acaF14
YKcMSBTLOvTe7cnYQY5acKWTZNXDOBc9UU4SQ0h5nUap9iW0nWvNxFtFeBWo/lUcd6ecBBoRowgI
Sa+OvA2ZlgTsjIDlLHwfMTCZLkG2o66nrtlkLON6Nd6EVX9BmXRI/YlYsuCq1qzHofwktIyZWHvm
Njx3Vp8vCt5DdzKld6ckWXhUSLGdjTDw+8rbbvTL3RjKcTNMxFIVvUjWRpIwcpHtvDXQgx3ckGsq
5q2HAZ58q4wfzaeNGNEVKPfgbtm0K1t/jvVKgptMKS4SHXRN94Tj61KQLtaHd6rfk3G5N4dX23gw
Z62MZiaoPIZT5xl+v6IrCBcNEY0clxuA1puwx/M2jvoiD0gYc4CQAjNgI6EDo34xdWh4eeO9jWVl
LrpR7JpG7NIm9mElp4d+PmkI0ozLXZQ+dLUaPhVasSakBqZ//Oxj8FKmbK2W3cbrX2Vv3IjRAjRg
QtXA4k4iaNEE141JAS1CN8vwuRftuxmCTAzLZUi8j8rcpo0/ayGcC4PAqdJrlhHJ6bkudrrqrKN0
57fOZmi8RRD6bOh9rHFGiQ1JO/f+2iqI6g4VyGbs4ApMvwkJkQlwZmsKXaVOXmBwk+L8rFjgnXKu
hk4Y/opBdKm6Q2x87lCf2g2FjaqwtKnrkZQSwQ8RuWSflMbGzr2NcPrZONtc690cH+D37FRlTDz3
dtCVhRKTZ2kmD1ZhsiqNrmqPtAHHmHYCqPqiQzckw+w4qZn+nNrB+MjYO1iq/l0PXU6NzCsv9Jje
etltNZDfbBJlA4bSTMTR8p4yO9rYw8UqJVrZjrdOBx48WYB7i4QPT/FgmyglSosoS3QZNoqe2miW
iQe0NvAPc0iS7ws6Rt51YPlCC/lz49hSWXZTG55rx+xdnT86KA0mni7ayDbcWn2wzUZu0q9QqGrR
5gNsSTalJFUPA6KupCGMkMdFQ+YJoiGJV1QpGz1iIlgb1xHxALpS7Q0iXhR7Ftfh65PVEp86Zq2E
ti13AcHyEAeXYHyq54zCzCeVisoEs1KwlnW2z1SMRSS2ZIMQiza7eC16NFM94XdY5ya2acF0u78Z
ckgvwlnAUBBuP6aM2DVG2nxjcXiO2xPH0xoW1dKP0wUsMDcLt0ZjrW3IkxYwcfVOkIXbGfe9wop7
TMRjYXg3RfsmDTQwOm9bapsbr52NWib+xqq/N5gx65V5LJrRPogpP07+LW5XAmjh9xktun+RLgQm
bsIg1hpJiFGfvivzrtS3i71eDZvWLu8gdZXLJK9fQ0RumgEIt/U3TIU2ZT/ws9nLrpmWIrhJGHOE
2l5GCu9McZJB5123QuucVc9D/vvS/XbpsjH7r0u3/WldzIv+unEZeGE5QhKLL4nd2F83rvUHA1uA
ER9AO/7oozLGU23M4g8L7e3fwC9ob0lgs6FBft0cqr8IG//Jjcu1b0HSouNFKzb/+XelsZ8kSmPW
fb+rC+CyedIsMs3iCiNmRURI+FvSrYS560b1S1nUQGMh/OITNWUI4dW8a7VgVVT6lrlaQKfaEAMz
ToidytqzrpxBPjS8g0tsTYhmOaY8zHWrOJVXQwzWKCtpPctufNQVTX82OOmsvjy0FXelxxmoNngM
wUtdmZyOFqfkZA/7mMPTi1TMIPN52nCwigG2TB5EbxoHr4ZgcIF3+J6CFDQ6B/TIQU3AmUaklt6B
xgwwiHqc7SCibTfi8J+CCMkk4yz8rED+64iThe1S6cd7fNLX5DteAwdHlTuiLEsiuTLbfF2zSWCN
4vMgTuEcbdPeybzouAECLvnKIEOLiRP2WGdg+kg1BlyLrYc/GnJRDMwr+8Z8kxzeJRoDI1Evfhk9
B+HofFJU2/WcOF+rBVj0moLEidXsMJGKXCeQZ1qjF49wIIJnWw394RQGNeQLrXlLxmbaD+x11lyV
F1IYD/HgpIQKOdFFzwKUcRRRiDPYcQ0yP2gO4K68ifRVVIu7KWQvOLS2SVUe3YfFuPIq1DOTdOx9
VzT30oz3hTHc1Pkc41ojougF7ZHfCBTWcwC3P0dxjz6h3BPp3Eo9tKxmA3UXpo28NEr0SeM+D1O/
w2mRM5LrHwQYwrC3Lsg1Fih8clew7/W19sUHCrAYhuopoO5c+LVzryftui1ta0nc4EM7TdcUALdK
VHcrMlxWrZl0bjpnmY98XZYrxiHml0HvNlNLjaF+kTPItJiRpmrs64AF2ccmafq5Uer63ET13kv1
oxEZ6k4U2pciHg7kYOwx2j0XnfXi+XLT4czpgvCexLCH0AOynkenKYkT9M/KdhzLl7b38V2Vj2Oj
30RhQclWtCZKx1TsRKXcQ3/lteShmYyxXSMV4eyVux189YLLfwMe9Vzk8XZQSAvNS1J6BhRYuR5/
isbyrSGZ+vd5PZ/Xuooo4d/P66vX8Cezwa8v+jiv7T9mwgXsidkPymjiu0mGM0c+zzDymcuD2IEv
9XFe01ep1jxe+Ato+tEhMVFk7wJFzLS/8b1+ZZLhzIKNH5ZtxNBw8s/QLyhVEDJ+PK4rr+qcVPPY
zza4zMlKKZt7LWjVg+9T0FnTXkwoq4TcRoZx9jS0Ww71M2/cVVHW77bX31rCe6Sk2vRDsSepau+M
/bq0460fUxjoLzSBgLpCV5ASWKjVOdCbtVDKTV4HO9GEVK9ttZvGKV1kGR6oUl0bubX29OGCHIlc
QYNcBntfw8DoOp0+pT/6vbarSNKykhyPK+iahmn3QEyZXpKcC4HP7RXkVbg6FEd3yUUHd4BFjMKG
NBUuCw7uOr73iSnN4+4xCwIGlIONvdVzuutSQ59IICfmCQ2nbVKgsdrFejFRNDLpxD8FFk+9bwKW
C60/hZtIzedARbjC5qhgUiqTifAWxZuOSq6nJ73gjmF4mD/ME1rGml1p096E3iYuOgwejci2UMEZ
DCl0qO6glritRnrEg6n2ur9lHmkT2/X7af32tP7nSOMK+fPPwHr6vDf8eF4NsnlZKMLe/lsIu3Qs
AxESkS1zlMt3tRXPKptHNp1yXlz/beqI6haUDYhrVtkzw+tX1p1f+Z8/PqwIvPibVNJcBDflLJj6
rrZiJlqz3urYNgYi11ajH7Ikd7hu3YqHgAphavpqDdj+IHEgjDM6KQgqG2sRhtlakW9aYAL9x6MU
GuZVjwNvR5u3bhWCyIOy3EOvvmD++eynk3NGiubauensgjIOHrN0nC5DrfhPRdEYB2Q2jPmUp6LF
JUsrtxlGUXHh9t2STBYmlmgIY6NCmmLktz2oqH1Wpdq+s3P1TvenbKUP3mrACrrybLMkH0YN0Vhh
BYiGU6GXL0EeXJhNbJrIhK1lR9cEI96ixZhWaWHhEknq27Qwj5IgA4w1S7syV05q3QUdnqXAJ1XQ
dLATp14mXcerqhsyxat93VnJM54jlDVpOsLumpzK7dPgxlTCc187b37c7LtImG7QNF9ApJ4mrTwV
vf8JTv9KV9VzRpB3qKOwsRD5do0kG174MEeVp6EiQ1fg4sxY0iWRtSoYNMWdyptf1Bai3eY4Wfqn
BBYECXtuME7PbWfHy8DClhEY4iGbps9TGZ+bjDGD1EKWqfEhEJigLXkX6Nbk9lOirCanJse+WlI7
GsuIFm7RDrBQjAydrC2mo7Cyx0iJGUgj2SalJSUCIsCoadidxIVTyE9QQN+CVH9PKaG10F7CPbqV
dfDJjvxLmOjRAk0eOc6yavTwd5XwdeWhq//Z1V0+Vz/p6r6+6OPUmZcac7YAFAqHm31eanzsO4D9
ASyG58di48/j5aNKoKtDmMNCD74mUE9at+/mqGxCdMAVxJ3qJu6CXzp5/smfEAI+BjguNpycaAab
le9PHiIMOzuxYw0dzngn1XrbDNYxqXFsoRdetXa+kVnJEJUEOOZkuPfMNXElIFlqIE9q+6ZMHjZe
/EytiphO1HzycTPv66C9KPjdXRufYeVbj2qgHq3Wijdanb2YjYksuz55drcRzYi/XfeDzURv0zYJ
U6vGXpRa/u6347ppZlRFab96RRMuC499id3a7F0KD6F9MSNyckF4r9k+O9MM7bWbDuKlmenMB3Hy
EwrdHXPslqsqmYdNOCP1urW3aP9WhfSBn/dp8iQDZP+NV+5MJ4Q/OGZfQphQeQxjM6QM2Fidgii8
u5DnsSnZ8lcN+486xvZITWMs6BDjddf71lLqCU1VQVA3E1WV0Wg5Y3SrHqAuWd5EwcHYzWbYbjxq
n8SM33Xg8A4zkFfMaF5GNgcNVm8yQ3uDr/jeQsBWEDPUd8yVsz5jfkF4femU7D2fAcATJGDkBQcB
GdiMpGftJScHiNCq9BdxInZaIQpci8EuUtUnklEfnDAKFpVeExg7C016kB+2p+4Nx752BCiubMbt
6TN4z4TAR/78iQANzq30YulQ04AxMFs3GDsSto2ufab5VREzMLtJSZ2Iyu4OzWcE/jTo75TUmY6G
7MV5jLXhppcp+X9BlmKMT8qF1Ul7By47owdOwk0ZNMArWAjLxTDCzpjKcSxcvVOtY9rLYutYY7c2
hF8ttXb09lVG3nybdRoZXa3/6FkW6eGFOrnFfHPCnB2vHKuib/cRIP4utL4VWtQ//94WXUCxf26a
f6yOsH3/VWjJP/gYYBX60LPzRx9HnvEHDnKdICb6L46duWf6OPIQTXA8MlmiCZr7qR9WvPgnDA5K
GKfso6xfO/LkfKT9rdjiBIUJT9M2W9L/1hnZdeL3marVO+mkww3BTFid6/9j77yW4ziWLfpFfaK9
eR3vgRkM7EsHHNvbaltff1eTB5cSpasIPl+FFAqFxBmCQE9lVubeazdmzr9CNDHSydyZt5AGKgQQ
pTsmS31Ir6oaoUF+rULvFvrYIeEgadRDlHgQhbODFfogf3HLphVZxfD5Ynkfx8W1qdUHNxy4vRjW
VlrPSmOe+f31BdKquUp9H4IE1qB3W+TarWumVx86QgpRQiUpvVKdE6KnDXSXmQYVwvL7ix0TNwz6
q+WEthEd4RMCzuHMB5LVZqZ0s0Um83oJirxZDg2MESW0rGVQ4kWP+ZNtstJHXwtl9V6TsbXs3MDd
Q4cBv9yYT3WIDXUW+vGIr9LmKjRLCnY90qhTj7yaUQBJLcQZPfQw2Ut1G8R4GAHYKWMnfmtri3Mj
b1zgd7rSs4TxmVNfutpXonlHl7VLFQlzwg/2fhfsc+XgeN0R2PjRcIqDbopgV7iZ2LO2UledjfmH
JOIhuJrAaDAqbQYANV4RPI4jVk6q2UxU4adlg9EvtW5uijTlJ9LcDVPXSkk9juKZ2naOUxtQMpYi
fNQcb8V8tNLX1q4QwLSy2vVq8M0tgU+4xLssgqkl7mqz4+52NhnNU9wXboUVVHjXMicTY1RwRln1
Pm53RWnMcg/SzHgf0GS3DZuwojw2VbXqphY8mJpxWyoLU36oNOj4T7d6KxdBjo6xMTYtKadeZP3b
i/23F+O0+IejCRrf35xLvOarFcOv6elwtrgEmlNT9odziSOLO6CJMIsj5scs5+tc+n5k0bxxAiFT
daar2dfAhnQol//AjpyxDX733zLgfFc//+lYom+k1KE74SskUmZST//hDohgPixo/ZJt1+FPj1vI
Evx6HZcxdhVbcpvwKkH+u0tqkZjBYNSZYoYD1rFUEWsetXI+giqfo2JN56V0g+0Y5pjSDaWYgyKS
h8Jss+ZcR273MXyXzAKn7veNGwx8it3PflLWDpLS21g3pjAWmt9clb59bCnXBDYGd7gbyJx08mZV
yM5fKOpQc66Jt0blLVLGpFuRuMNq1ISyS0Jk5uw8K8KGhTWWK9mK+lvlDOWnF3sNRE/PIJRR0V//
Lcw/CjNl6h+e/rbJX7O/ef551dfzD3AFxhyFw4YLwdySuvizLsPRJVrR+BqQ/LEuG+ykwAD/7yfj
6/G3/kPYGkspkrU1mL+/p2Xk0f1rWUZGOUFisIUhJf/lJoJGsM95RuptFRTGppLalUsGCiOY00gV
66OOt18bkkVSaUszDHYEjx20Mtn2QBYG2Sw8qYDF9RaC/KV5bjHwACQ1K5D3zlzpVLPWTZI1KAh4
Cw5B112x0ePsklelzYOoCny7Th8/6kXl7dsmiRfCbpuj9f2ybH6/OFu5lmCUkaSixM9KJe7U6ZKt
2cuISzcF953D33wmhN569hP5KKcbujvd1ZPv1/Ysrx5FMB7S1E9xo1D7jYztiJzu+ykX/86cJjxM
AnDxygV5NlfYlNsEeUQyTQ06h8tIwSyhsdVrgI5upldmMo+YN/TMHYgDILLefjaYR/gRZqN0GlEw
052TVbB0aAS0aYihJdaxZqqBLJPFEmMOWfc9791eCiYgrCdPHVa2zkyftEbsYeidYgn+q59mJ4Gs
MSrb7w5DFRtTUCpfQ9LU+q76MDt9kfXJU8/GmbhJfc9Wcgt0YgOJ72IhCqnjMFyx0ndxwmnzOGGP
HVs4vcxArtPMwVkUNMsqytexFyKoqYuLU+WryK0ANuiPvo9eXBbY5qSDcF/PH73CZswTLYRX1/iq
mpVqaWcXo14xNQ1xW08unFspGmUuoGS0Zn+aWMWJY2ySSKu51QWfnhlvSYY4kRsM7zS1t24fn5lP
r60RTnQZW0+MesDJ8DT15XNXThqhINg0RnwXmvpLXvTPSNQPohlea6sLZ+FEiqnxrs1IisAm2F2L
iO5PSTcRUB2G9Eu10p6aXBpwexMxr7V0xZzHWUY1eJGkEtugVOyNhsNg4QPVn5tBVc4D2T8MIcYx
IsAeOpV840B0z34TPedqjd8c/2DvESLeXMNEuzFbuSXfK5rLajiOo32uun2/zVbYkwknLkCY+Ip3
G5vGmnyXxWhZKAtdZd1m0ZoRormuLeGQHt0eXJ+fWqRnj7Uak2op/W0Yq/vU1HalzuDRDbpTZCQE
yaM6VJRkBT6GXjm4q/kuKyRC00LylJsuCiJkNdOzhUFj56lFePKqgpba6hBqNNZjoGHJcnRxcsPw
sUKQODNJPk+tnqt36W+TMTuGFcCCTDjX78blcozxDKRML4OHWM0oRklSzYoSR1Wg2CX8PeeUi7Rb
lhXX65EGvdb9mzYtuRcCeQ7c8b0v/IVdxhmf0QZvtRZhM5Wgc44it1csfZB9YTQU8aeSOaBhXfVi
Y4jKhnJYBUpxjiDuqH5L7IZcJZG8jg7LcKOrd4wjhnlfujPDz/dGbD8imdWAk1SEkrbGPPQ7Rrl6
9lJU4rmsWNWSKIpsZ9NX4ZT8jr1Mc/acE9cqMQ9mb4iDmcJiaTx3nHLYUI+ooafLVRFXpLLi8Gg3
ngjXbeRD97dMvBZU9C3IT3sV9yPxzUYWX/TBa7J5hKvgXynHfxtNWq//u9Rewk96kl8UzmS9/yy0
dJNQIRzNIirqv1fZn4WW3hP5v+b9bWghnSn7Cfuv0BCmgQgqaT/ZK5q/l2Gse/TAv1yAuZ3TAbCY
1Lh2/WquEkFPjHFn5dtWq7plPCmdUxNoUDY4V7MqP8faqCbcDfvsfhP0/ZPeWi+1TGtmWMaL35QP
wDBudbvbZKG7wqK+0RTzRYOTrwEfWA4aF8c6zt+N0dMmRR6335EjNu7dDzcG0Z+56I2ciGNFBeWp
EhHMpxvFgbBtcwUo4zNqtZfE4le6gf+hKumwLKeMroqYitLGsuN741Wp63MfKTtW3nemZOqduRF2
GkRqSmp801Nv42vBrZD+aUgJ68n8Hbf+O7XkBpp3OTSU9ERCUEK2sfIqk7C7y9vRmPPh+yzte6fy
ACch0ZMdmolEUvxiNgi9vAyxcrTlcK06ziS7qbgBp+TC2+beoMZWtXLyJ36kTwCpTUApfYz3JvBH
Sat4cR1GbkZj74a02qMh43Zbt91Sxpiwk3RtV+pB861+0prctZ59sur6OnaxCarUudWl3RAHDzdW
SbIPvx1uDdlvFepIl6n7krRIrSheB1dFBEkIsxs7Nw1zA2nr9wpscMMl46BR38ZYm9e5dz84fjQf
pDCRYjS3g2LvJ1UmbH0fAle/aDJxIaPgYUiafI1vCbMYm93UzbDc5f2+C+NFnCMBx+IqG2OmNNGS
nSxOpnHVgdsoJxBJ1bPWVQZu2BDThyA7G9D6bWh1ihx2CrDKehzWzpgfFPKxxxKIR/+iRzg0fLiR
Yw4UVrmNrHY5DEggq3JydpFWhpIGg/XtqLEJ8ZxdRW6DSnQIe9p9YEWv8OtLfpG2GrxrWisI4irj
LW7yaGYhN2LWmV/IbPs2ai9OB8gKmd4ojJWNlxAh5ayRzckcUAkq47JR7q3JSx4FsX4c614jeknv
/H2HvM8z+kNoDUFwGZ16M0Im4EmwZm4nbyOlBABgh1c/znJtlVmMJ1st7l4F3zlc3xDN4957knWz
qFSc1+zvyUex66uvwu1xcizzjije+iDu4MMGUw7CxqnM5z7pUT/V51H3oacH7dkro8cyScwZveCT
0kbBzpKVT2CdMp56IMbQ+xctHzIYdAxilE3Tom22TIYtGN1oI1r12RV3babOHVPdyIwQl4fS6Zdp
ua7d+qyX6I37EYBVvBUmOyj6Kh+jsgKOiuZinbfljWmoBzuXynM48g6WvBSBtpKWf+hdogj4SY21
d0O86anMEVz5+XJCvBbWR2leRnDKoLMOwYBXJzjWrp7PSxxTpOY0N4nGDrSSuDkfNfIbUgM4vUsu
cV41IIca5cWoCghwoTrrUI8Su30yuwe7shEE6QZdhQkyF/Fwd/l+zv+/9xMzu/jHgle85p9/U/F4
0dfVktGK/X2kiiXue/H6ebWkGOJ+B9KMrxav3J9dPQhh+BtJIcNiGFY/RyuwTUxwo5OEBfMdXJLf
2XLp09bu14qne7BLIayjrUQ9/+fZSpMTjht5aNxSIwlmwrV6jGNobM2J6JCDdujtybDbbV1LgZuQ
W0d9sqPLuF2ClDzWQU2mZH409egVrTwIj7p88SdohB0Rgz1hJDJezJN58iBqWLAlEM/svWbgo9ZF
w2SbK+diOk2GVmTGMtK6j2iCWJQhc53csd+7Du5fB8V92bJzXBLlwAIYTsbIHnqHXJLtykTTKMqh
5oaQsYVxDHpqRP25ALFQd9mnXRPVkFmvCawOmeAcjmvvEiUh8AmdvHHWI9AxqqTbljBACK69SiwI
dA9ipeVxsYgDmM7aRBPR1LDZWzUGgZawBpI4Aia3uFNTPlGl3d32TSrWKE8f8d3y5aeyscMNuxtQ
BX0XnEZ0atsstlVYV7FOBF8BvJps46XrDNY+DvT4rYCueWA6VWF1lqRzoLRsyRsH/4TdeKbbIbDB
UFwcERoEgCXGxqvYmXmGco18sZVqcQzLkTMJXCEzJoHeCANi4AQ7Pfehr+P+lajPq0A7Yh1jB1m/
Wk7CNbsoW1ZwIVXHWY4xs+Ca8qxbCaLAhvyx6KCrfokwNb5JhvzVIH2Qi1S1cWBzuqG9C5Py3i35
vsghewprqa5zMUBlFbgYCVC5N7us3TS1fM/jLJtDp8RiETtrv8yieUC+jWSWCMsrOekTgJ84V5SD
8d6R2mbIOueuGo1vZe4/hUFACFfwLejLC/i3dOkK5LKersULEtT1+XfJYm5+Ki4LhpR7mt/VHz3+
0Fnr21BimsdQqGjDK+1QGLkONhNLWa5jlVDH+LnX7A3aXAKSonGlu76H0ILHSBTmmuqYo8Ho1wLd
AC61Ttu5ivHNVv2jyBSouRoWhnrAy9FrEdD6cQSdz3aNgjvlTqcmowSufIwlm53RIZYc9F3pOaeY
AjiT7P9muemD0E8c+4Z4uasKj7b1Am9R92X2/O9h/WMQiKnqH24nxRtaqL+LxWA9//PARtrENQSv
I7Qnawrj+nlg48+cgtW5pnwfxv35wLb55Ti/+CeTb+8Ps3BsmKaHfAAyBBBmkwTk3xJEodP65cC2
0E1SFwyo0zyNvxzYKundLIQUuY397JwCU9y4RbjTeiKOROFC1yWGqEQ6gC+SgZ7ZjXtvKG4ASB3b
jHZuGN8aQdS6iMgoHr3iubfkXUYE58CJP0+ACyQOOj5hXKwkn9IA1iIJskXRFBvBHYRz6psv2itX
nVeskndI8FFAD8mHHK1vRAre2Ul6iTNlQ6XRFn6TPnaOqG+QwkcrXy88LiI59xm9lva5oRVe4psK
rg56ZNLbPS/fMsdpD9Q+pV6wiaK7MgZnlOnMFkFMpo3tVuXq+/CzrGD7+TguFXKl1pWluDMnNfXP
INb2Tadtyq5mXiNbDi4rWrJ12zCrPMeiJOYIR2eYoI2gHCGTb93HPLVv8jA5ez4KbFhKBxEYOTlN
GVmm1SlLgnyd4x2NOqhAZBZseqHa3kxMFlNp9S9Sxs5TXEfb0kx3g+2di55B13qwivTSxLFHGqro
3onpWHjs8kPJ9CWyfM4FFpKzWvVvU7N4ilv3Q9fHa2L5J20gLYKf9GOvtAR0DHSWZDngGoLaMVdI
NZr7xTDntoYtQBKVJklPlaqJ6dvQY26DaDbNLH0olZ7N3+AdNFAMxCaMwSLJTX1eKhbifBefUxf5
n/TZJBjZvCZD86WFdMT/HjjfDxztH8MEL20Tftbfivrjry3i9MqvFpFcQJPcHEjwP5zfdI9fQxFW
/+Sheha9o6vZ3/vAr+0br5o4NagwPTZ0xh9PHFpEzbVAnv6I6OGc+o0Thyj2v5w4yK5VrOR0PJMW
6pf1GyqnkPWu3X5PGl6AYb5pIavO/QzMZj3a78QZx9zy8qOt4x/QRf2UdOZpbPR7j+ZhrpHtoaU1
QATBVbOgV1T8BykxnarxaSwrmjvET3FOEyGsTe1SaOOUgWhUYhDs1IU5umymA0LaysHcyTQ+5VE7
aTvT9zS2kH1mZz/1cTIO5qcYvbUaj1d47UwZFLnjXsokNq+OlchuORYptmP+lsGtH5tOmZtDsfbG
6J4Y+I61RgGVOxl7RtXqQbGbnUnCCP6KUiy1ID3EQjwpXvHUtfC+tNSgU44k7BTtQngDYhx7gCdZ
PUmv2GV295RFJaEw5dayuYkqIW1A2tSfMJPfedvnDoCM4zJacoNQcNRp0PDK9jFVnIMXwONxjAJc
nLzSmD0bhDkzjv9oc2UKzzNv1LZYVorXcb5hcWiDeA0Fc6+B9MXfyyYy0KLq3GKERzmyUhXtofWy
ZRwM1wDv5Iq9Tov6K995JToopTFejYHbpeseGXFHWGCblTuWe3MkkFqJuWDGBMFAClS9u8JNxcHV
0p2ZNJw6CEoL43WwxN5uS2Yx/jJDzO2mDIDyllM+y1+YCxRE3vc3WVdGR6Nrj6IFDK7BPIfA+iQc
jRTYFic7QJ5ToqbGUg1cftQyVGlgO20JYUM9BZDnYPbHBo5N72iW6n02xOW5haH2JANzH9jirR3c
1yQgCsh2RHmyFDxIFnFuXQz/w2v6J8rNLM0YQkJThOKjID3pg/Ds1/RxHpEZvYpN1+1UsS0jyU3G
ErJ+AFNILrVjRfM6Mp6LBgFH0jjpxvfbu9FxmzmU12QldIPk7O4pDd1bN6LCjDV1ZJDKh9l2ZxrJ
OcsYTKlYwvhS7GjZVOqr8Lr33A8LIIY615q4wHabhOQekM+WKBAZ42wg5ihTXuk2r+0Qrl2wBgC/
ZyVJu4aGoZpbPylvBmudPr2QArsTOvkFQ/Yct7y80G+CtuQjlSoaEJKwHLZ20cpNVSot0y8EY05q
3Htpz2gEkYbb5it+NHs3yLeDJ3BoYhhlpXjECkYnP7LSHvOGdUPrPwQmz5GISfpxW3uXg24r5HgH
DiGZm7736JCuywhj7ajBm1KM+OGaOFw1+GDncLW2xDw2Mwe2EHe+8iHocsIOTWPhuuKlCKx7rECP
xN9qxOhoD1kDGxH19Frk1TpHFdna3qrJlRgMrTbMDd/aGDg9s1DHGOENZA80JOWFw9X2xEZLtW1T
ASnPWRMOk8G6MJx3DFkFhl91QcxUPx8JLggnh3bnFKQXyLUI82ATOWnLrUzjfqotBaQqVXFHH3x7
uLMjezwEXr6znGGlDsGKcOEbd4qqUnlN3TUbJ/eSha2LG8UxzhMI0OmcfcxviNMUCn+x6czwTc2H
VTcUYl6JegAESDofppRsEQYVwgWvfgfJyIiKzmCe4UIO64rzpqmGjRk5u6Zr8QXnaUuuZvxY+yER
nZryqqs9mR4m07x/C/iPAk6f/n/fGO7e+UD/Te3mRV+1m/EOe4mvGkw9/lm7p/GOBRlyQjr8RdCn
MhPCyoQ99ccV40s5QFWf0mC4fECCmbTPv1O6GRT9pXRzUfBQ9KjTm/J1/Hm6o3rStOJxLLa10JRZ
17kfXtGweZjMEZ7w4gXy2Ks+2C++yAdw3KDLAJV8E423cTmZAo+wJ9NLIQgRv2QlxpM2lHejTSH3
7UTM1LrP2VemU8xuQZvMXp34rX2rBGLhmqE2d40GO/wkPTNKlZBSsU2E/1HldsQyxM2eial8igBd
EmmAK9yObiIl/KAzv4XnSVSZMlfT4KUmaCFJ/aPu5c8e9Y29db0mNwuQmGIfBmYBa8Ugu89J+7tC
KW8QJ29l7lirrGSNj2k8PcBvZDTRKikm1cxA9FbeqQ1igwzG5XxshmfP0AljL8dHpsvEDAj3Xriy
nylGI+ZDAttziORNV7XH1G7GFXnbhHJRT1DSxvPSwZFZDD17lBovxmDqk3hAgzfuVTF40+DRgHxH
Pgxhv6Pr7+jm9gEY2khHfez1LhcrkqOSJFmKVH3NVFPf4HIvo60tjelcD2DFrLQxQk9RaAHKhvG7
6lD0RC2zV4mas2Nkao0kPRWfQZ1eembpMyPUvmkdlA8CHDYCIPljlBsGfQV5zRL2/YS9yvtbYILu
rR2qI0CK1oJMYS3SvrZovXJlYQ1esvZkZS+5+9nzQQUqGziiWvQtaAMHkkO57Lx4OHm2spOqv4gJ
MZ53tq/OwbWRNJFKf+mQ1qVAF/btfF/b4c2/R9OPo4mj5B+Ops+qfW3ew+hvxs8ar/w6n9DoTQMJ
i88+bNHv2uGvu8V3SLaBtO4HUkpnF/p1t7CYgWDNQwz1g1XDjOHrgEIqhWfDc3UOr2lmrf/OAYUf
9NcDatqy2paDid/yLI3hyJ+kfTUBu31nFMWWDZazVAVCxAUA55OLyJ21nDSVaumnzbkkywAAi070
WqI5m5y8lSfPikU9G7rMCudd3eALGmqFlWoW6yxdLPjSbXFxg/fILC6F8Na85yXsJDmV8bkMX2xK
LA817EM4Eflcpw1SFEKUsytk5CVCGXLY7kKbmBvrMGj9Tjj091G1wr7Mb3QwDb4Wtikh6baNbe8q
sh00v1iaVbdzE0icajoPI+0Ed404o2TZsoor1Vd8I6tm6r9KBQO0wr+XzwNWAzOjNayvCJdWdkmM
N5aOrHsTrbJ2GaYH5k6Y8SKqI3IFmdreetWZZeAsqO/c9LGcmuPpj8JSucbHxAhkbiN6zOgPkuFJ
hLvahJylehjDyCgy5Mwoqoz1sq7djV397kBeRGQR7wdZqohDJgd7ZzNKcsgbzQnUAUpeLjk+iVxU
iJCu6qPL3oCsZ0IfofmAKvBGrnLdwUhl2s46HVAJwXWjuVVb5yXJnU9LNNYsHsU9pLRbsh3geub2
OS9DLoyZ8Q2/+wA4p7nJvFFuw7L8prnZE+GiCbxgB2Z2YiOJFN9Gc6ILFPdZa79a8OoWNILnHOqP
p24D8wjt9DG06PvssME6n4lbkUfb1jD2oovWbE5npnaJetIVLex4oI+F8JG3nA2+20asbi36YZ19
Ia5C6zRW1YKRFDiW7OBBMMtzb05G+qwp9EukeauqbREjeWzdzK3iZrsmz1ACVTubI1BrfTbmtjH3
sKGoJU6T4rFq2K2rq96WG9Kvb9qKXTJxGb3F0LilYU789oyyfCVy7isdcV82Y+Od4uoxP3CGBICh
6+QB4sIy7IEnZdBT2XuLIHvsZYLUB6BJ6C9SFXJ7OBCsEB1Tzznr4i3JjeUYgVjoGetrxHZ31niL
XuyitPwHkXpsfMhW9SlyvbmRfNVqSzYbwjLI8TOltuaGM6xHfVi2g7+Joe8IWV2qdk9Y94yb88Rj
XVCvkqXvL4u+yegZmEIVpvncZijt0A+WfsFOPRg3Ua4ea8t981jxF0HKPZFZP613QBCY8VGL9lFB
6t+1JoTrcV4Qoxs0CdDuTD+HXrStqmqv0RarfCD+rSNTHSFP4J/qyOE1+WsF+f6arwriMb4mf5kz
n56V/SEn+FcF8f7jIIBlfQgS8L+xDV8VhCk6hQXICsBAvow/TqdocemL4Yby20zv91sVBCXurxWE
9+BNNM3VDZpmd2qB/yAOx9yBw8kjFLkmq4g43aIquURl6o3w1HmjKYvSQdVdyXPr+a9R6q19dKeu
qSwDxbFnqDmCtZiUfZaC9UQFQ+hk51D2+sLla3mPlWA4kdwWra00K+Z+qSPzC9unJBujme6jyAxK
LO8COYApi7UPT/01yejrzIxgWuH6pOtK0wTOxSdc1WL0G1V6GJyhWzYDOTytBkHEqAJ50BQUJ4ml
LiRTBYlVBbhTSdCbRmyiX6QwkcfoPXC99GQ5zMJyFWEcsGRtIUoi+PS+KXchZn8Wk1k87/3sZEhi
feMQcHruPI7KlDRXmFfiih4GNaRVje5CFgSiUFU0n8LdJh3OpBluZYpGRsJuG8Aq7fVzYmP7GVTj
2fAsIPwjspLa7+Q+dMqL6Td3KuMBpMjhcWiyu1qP9Jehm+hV8QSdNmtSwVJjnRDhs2IUwzdtYEsI
eOabF8ckvCh1zPeRiPq2b8cjh0BBEEv4MFrVuyB7eab3eTwvCvcjtdV1wxx03ei9hcSqURbszoq5
SkN/DDUWbGXTP6Z+ezAR1odTpEJMaHDSKu9xgdElhl43G3T30VD9Fc7vDZKyta33z1lQHho1PLuE
MnNhutg4rZfEVnyqjVstgq5lBOmOuHCUO5LW9FWflBIOTvaeSO8zIFNbj5SbNCYykxRAbYa4DF3U
GJxCq2NeNlrzQSkvTB43PVAD2SSnIAtu7NhIF77pVrvIzsqFVYb2kU8UJmfSDzZtppTzf8+3H33y
P55vd59d9Fn/zR2eV32dcMZ/2Nwxfte5KqvwEul2v044g0yySQz4gzuFBeVnj2z/1aP8s0emLwaO
wIHjOOATfiu/VZ/Win/e+AFLUQnIYVjAXzgI/3zCqUni576dcR8kp2XO9u/R8xhgjobEzGbq90FU
X5Fe9RulyFiJmTzsXjdYYEWdo8P5PHMK49bP1JKoCX2HWsOdKdawUrL4Nsdgv/ScdFilBRHNhtZu
DKMYPhybWOpWJ867t/AtB854b4hwyspOqk2j4bSzivoBFN4+VPzbhJv32s2CYdXY9cZMzHKRDQrt
gnRU7HrDg+LXlyRS2kVqA5/kD4OsgPvuXGVstkA1npNDQoMgE9ntGgQQ2PoJ57KL8lsTW8HaDcbo
GNUOM+9u3gXK0ezDYDba6S7Piw+1bidWVkkMSIqMn9ZtppvQ6RpSwnBU98YwzmoOFoR0A2Ycj/WF
ke2jprUXfAqrmYlIbp6gG55lZMiqRfpk6xwehRD7ikHmOrX0bzLP3ga1WwShjudaVLeCJPG4FO1a
aPpF1buaeab22EZ5t0i1TsyVOKs3akwsGFzHZBbkWX6odPtNVd0L2vF4rkNpn1mtBOFch7sqKS91
2p2Zsj65IlqqaZXMEU/sSl9/SBSck2Shlzp0AlZIJ1WrNySXrcKG8MvezB/CEfmkWTYIRXXt6CjU
s7Eyd2HtPZQVmvAwf4h69iZasxkCE6AfDBrC5a8YEJ9aMzj5jrfDDTLO1CHaDnXxnCXRY+pGCzn0
Vzj9ay0p7gZduXq2XMpIeQ2dcK0N47owjTs+WfmqK70Xl1H6HH+NJMfb6EIHxoPGLEVFjtI27UIv
IFUyLzeITkraQ2vpny3hW5lK7rqBorW20NtURL9lRMBpUxYcwWYsLCfFXoL2FZtlu0avYcImI0BO
V9v8WnZADqMicBf1FDSnGP4hJnnOUYmgswYc8xCBD4nQ0Fd4mfzQSawTRJWZmQ5OiiReveghcoZK
veq9NNsR7JKufRFniJZ0b9Hf1ibj3YHoV9ncj24PmyPaISh8C/32Fi0QAUtVeAt7g3FaWQr82Doz
msDcBBoZyLpxGDqEJrm4KBW3N6lFG5JLkn5m8uf3AFsWmUuJ9sQhtrFw28ph9Bhnm2TTKKznuVX4
V2OMzrpZvdU1Op46HM15IMKeJLUIpgDENAJe72wrqNFbxcnSqYE/hqWy6EJi1/XBvGO5W3dLqyG3
ttXDtVI2T6NriWVRRKeq9hhwV8l7GxrNPCulypVX1Uja0/eSMrjohjpdIWXZQkd++bce/ahH1Ih/
mNtkURP+TTniRV/lyMJxiaMM95jJqM/7M1+YVBKHbtskVdyaWuf/HdmAzyecjHRvmPceox7+11c5
olKBT8TASb7m95f9zsgGqs2v5QhBo847TQEoLIV/NYlnpeKpgxJ321Dad7Gfbir3yQ/yp54Q3Flc
mjNDeegmWJ1qvrRDegRlM41ml34wLB0l2CRJdNTcAZezzWHeIbRqtzVTTd8p54mr7NJywI1UrxQb
+AJrWTtP5+jh7gIGKnlr7mvTB2Ynlg34obms2m2VAauT5HWHyOJDqHR9+ZJ4SHrJ2sjC6qQYBrEm
yaYJ00Xghy8B+qrIxSCed3tHl/sMTUVUKNcGOWLpGfdKbtzSPm7t+gMO1bbVq6Uc3VeVxTBSG6Yq
NiA8ma2cqN1KxV+hhidzJLgvBqVGNxncq1PMmA/5R0MYeBKmfqMgyU689BgA3GM+FS7dokGnmD7G
CWdI0mIXUE8R1N3A7Q+uggCEcm/V8W2VAELNiVkW9Vq6HWpBjeKSxmdyC99qn8qmf0ADehh6JCIW
hUcdw2MTqKAdMneriJ7EbsTFjnkskuAABxXbn78oHPXGUWq2mGINDGyZI2rbEFPt1uZj5PoHybG6
HOyLxs6J7+C84GRwcCs5FangWrSTWMwHzWERiXfBYkvVqyeBvakx/UuE3alOCC3A/lRV5bVVLcbo
PgkH3Slv1Iuaf5PslGVcgkPp5qpNym+LSAkfVQJ8Y5DeatRbvik54j2NDkdHKbgpfGupsXzU45rZ
V7QaehJE8pxZ3in3g7ciGBa61u0SRJcZ9RYlAV6zvr9PvJPfxGvb6Q+ZKe4TBhqE+S2M0For2L1K
bF8Ci24SPzGcqN3oVDAKzLJ8AY1p1tbTiK1Llnbx0Up/kWvkkwY646X8f9g7j+W4sTXrvsofPUcF
vBn0JIH0mfR+gqBEEt4dmAPg6XtBal2pVOqK0D/W6MYtKakkmTjnM3uvvS7EyOIgupKTCtuFiU0p
7jwFNMkYkUWph+bHQPFDrMIu96p9SgElRfqhkvFG11XvZBmfC1EK3+vmmz5r+k1mIEedE+ahK68c
iZfg11BBe6nsTafvB21JcMCg2Z1FujwDLEB23VT5Oui5LHJZMmfle9uRsZ6mYbof4a9dxEuMQ7IE
OqhLtMNAxkNvZZc0UAyz3AeIzWvlSxrEUFafVfIhiLfApLhERuSdTo7dgI3QkjvS5cl0nv0SGLXN
bLTy5LaqWdxLjfmgpiK7tEkmjFlMYHhpuiAzu2ElEaNpXuonWhM0c+Yv0aezWRMuaJNYG5H3Q9gb
IXYf6mQERR+v7aKztjGZ69yUbOhDrav2teNEJ7dAcWA7VbyFFJYd7BkfRSj0fjek9ae+JNQsMZQr
ft3BTBSH37aaOI61+Zq7H4rZMwlmRBX3Gx6b+64Y1xbSf1jPvuRj6BTmtjari7EV8amuo21T3ANF
nsf2AiPTwRt47NTpaLTmo4OLtkMDPerDyvS6q7Q4TY3yJESkHEce7hVs8ztKyBVV417RFkx5ssVs
tJrC8jKqJ5/dCHB1c9rRj6K0doNcvNYSr5/yCV/lZjQGW+HHqWDxm882iYbx7DymU7SZYhPfwJtW
xuTJETpvq8a1MY7nME7HeyVWCz4lmu2b5RgkZbQ1EgH7OuawZKhqAglsiHJlaR3Ybq4AV+X5qNLb
MRQra5nvqiOdM+VZX30Yhvun7aQZhPWocS3+yzXfvctX8avdMS/7dtE7BAksHEoiOr6y9773nQCw
GK2xLtF/RYOBrIAcGiCfbiAF/fGiB3rlYEUmRe6rjf03dF8mFcPf207WRahMMS0sQT6a+1PbiSrb
KQk6NYkitUggZDSiEKulZteRadbHpIEwVOaxkx4q6SVHO5R9+GJ8ybZIdB7Dz7aZ54/JpCnZ8rhE
zZFUGdT5pjZXl6PsjKMQVs+tL8xPdVwiRC3himdFkZ/tyHRP8zR8DLFXP1gNSs1Q03uupdS8H5dJ
SY5Xyuir6VOrUB3EqkxJZ5XzxkoyeLL5OKK6Id/0Ps9BGZtEVl7WyJpqQLhz+qGDgX/8U81+/Zgj
9vuXj3mf54SI/TNRz1gYHd8+59pfy7bwR3rrf+YrOhNkXefzzJ9+hUX+UNB+IbSqeGAojr/XsgZr
TMwO/1+MN5Opz98/4wuKiTUn/7ql8R6X4fIPw2MUVsS3pGoE7hSPH6Pc57qsu4NiQbMJuXii+VOr
1a8NtHgSGeg8J3hujRk5n1wxp74hm/DSauL4aHjDVed4d4TSnu0wZ3lThRV/szqWaQJqcpLWe93p
j5hIkS5CD7gDbzdcR1Yr72pVQ63Vzh9hkVeB5nVMLkVbL9TVLlBVUfk1GRhrrpB705HXBYOUNQaK
lx7LwFaUZKW5BfjHeixxfRstLbbtsM3vtmOYfVIaur6yqsmMmZwb3a2OIbjwwLRY4MuZTPmsYh9Y
OGm+H8fwI7Rd/Qqw0+S7pD0Qt6mO+1KT1ib3zBfdoRUeq/jNUBkWRXbNPk3kLwMBt2pS3GVO526Z
DRErWMKphT57mTj1qS1ZTxYNQ6i1oQ+oAjurfZi9cY5ZutHmi+c+dxWG3ArIzC427LNwsEKYEvVV
JJO9F5sXWZ7vUzyNqivRP4/wU2SfKkGZluZV3jHucFq1D6JkoCm2dX+uzNdZZSUIUX4F4aL+sC2b
lGG7ule0otkrQDmB1FkEbsREDKJS0Xw+iHcFgyWiCKsDWQGUOtVc3U0zxhjZRSg1DfyDK9uqknU0
18N4rzOxXrlANPRGn06Joe11wSicPFa5x8GzlzmD6EFxjsLjfUGXQmfnzRcM7QNtUirQExCsi4TY
htIctmXKgVpnwoehAQQJ0m/AdL/lO4v+tN7/eyfz+P7bYVWUvxwF86pvR5X9F5JpFyMAB5K98HC/
X8n2X4gUFmg1Z88X5cOPvTfmD6LwiK790rJz9n0/r3BpQLJ0TcvEAvJ7o2CUFj+fVzpScCzyOOiX
iCGbk/HH8wqQshwcMU77tAGgD7MUhnTcMSLK9HE694Rekqso2oCjjid4ZoalNmRrlwnPWpm7zrbR
IdI3bbZOWo/RJ/j1Y91TR+KDhQ8JoCQfzkCTtH1TG7Pfjb30jTGPNsT+PiSDFfl2m1843OYru9dh
HJVu4RtdKq6rkI5azAVFZdfo21i1641TI2BNskSswx5NVDEa7wia6AS1+zZshoux1sCy6uZLGg6p
L5SMKM2OpyAb0JZZFq56lsC9Lyh2/Kx37GdpqiGnoUODkxHzwRZJBPnYevdWb2/GyrsUbXE9uert
1IXnOgH8MTR0aTyFpTgK0vRklxznnpX1MM1Ba1bFLTmBx0aXF/FEw1c09vzuocnlubQHXGGJGen9
2RqxupwnK2uOSKwqAmuKaU+MMkJrs0CsGdn9plMz7RDVoTmSXKCV2M8jLC05+rW7KZTaOpP1dD3Z
mNsKqhsgxbUbb8B/Lu4SzP+LW2autS1W/TsHG42KnabGVtPaI+cTRhvod6990d65GHCI99nUGHIM
Jh30Si2oi5ykYHmlaMnl2CXcU2UFb1e9axr3QpMiiKLlNlL5Deeh55KrVtyWVaYdYQ4wVGnRXXT5
gfi5JVXUUVbmJAsf6MlT69XXluU+uVl+Obv6xm0XbXauHJWk5+MzNk9Zr4LZI7PcF0N/R1XYImlx
usPkdd5mjmPWBcMwvv8pt76WW//qYLsj8+BX7H3tB/sagH0gkqbLjM79kebtqX9pbKRsDK2L4vTv
ai+OLzxwmFAc5nl/jyYziC3j9GLSp3ED/hZfUudt/VhtqRhViDnjCAUrzvRP/amjwC6jeOOkhXtF
GGKXtux9wtptd5LGOMB2VNOa46qYs/FdV1sFs5qtbPmIhsEUd8N9EzMVGAjf9nlE9ccIpESghwop
H0m/BHuG2VuW9Pkp6ipvlSX6vJf8f+KDMued765lPhEO5kk3elbljnOwRTLvf7hRrr4y6f5fCdi+
Ssqu/e//wtT99+/RdPlKXBMYc1SLKGh3OcF/qCilZyS6V9cu6k5NX0WWfggVwFV5+TRoHSyjTjmm
mfnkhJi13Gbcq2FyqdiOuTL7aGPM4W0j9Ju4kG9argeaUTFDUsnH9XpgGDCtTLEvF/CGosaf09mF
sjlvwqg4hkaxtb7EXSA5HVk2uOzUIcA27E2MolMozLzKeK8zeawYN5KxDHmK2Yeqjm+4dN7tOPuw
tG6tqhFArY6yyezz41RMZ5XYgSJpcBFgvxujavJZPX3mN8NKRbfvu97aWrhdaoZL1WTchQbbNCOL
b61EOef4d3VvQmSmXEVTs60Lj4Fh7a6LhGIoSZobM60v3ISpXaKqz2NqrycMipUbbrtZbkSoge8w
L5Rhum9tfRMOyW1rxJ/cQj84mfOgh8m+ULyPSlovaTKvOUWR2RlBu3A2i3DeT1a1M6FcJLZz0Vec
R1Vq4LXJP9WVdWlXtIrx4J6NtmVQnZ6QGoAQH+VG6kWQeNFN6KDwcqatnLAWM7M/Do72NOEldwCm
oKYGmzma9o06iI3qkXzmpFR4ISi1XkR+Fnu7Ih+3M8B6p+7HldYz2YpcdYeO7sXMhhfLqKkTlbvW
mgNNfvHOoO3VgTKLeF3E2mnonF1kk3E8WrdIlhn+Otc9MsnMNAhsVdeFIvdWLy/1qLquUUEgwLgZ
5m5TePLGQ0o19sqTzr2wSmElAm1pd0McXpW1dyWK+J5x1G3dcJsVebYbGtzauddt7XnxVjGi9IkO
ChQvE6u5IEMz0fB2jRNdAxl/DMAG40NmHssm2VwqkFjjTttJrmhQHWsyEHfUtcycnNsCDBX04b2q
mFjwxbNSqde5GYJkseeNbTQ3M5M41xtvx9QBOZMJaNLlAbzzo2qjx6iSV6M0Pg1F/Sh1HXWL8M5D
krC6VcQlOTG3BohZvu9jNrg7Bup71OAvZjdf8n5u1DT8sN3+kPfTfTONj6qonVXiqJ0/zRrQfga0
uQKYvp2uWJe98CP4yNpqoyTGpzZlQW6WXpAngn1lbNv7LvJa35KR7be2duXlxl6P1XrtSj7KYWIz
REYJBLgmkTZUn3mR00ej35lj91HHGj8psXRyILkeQh1hSbhEfmOHS9ZxyU9VcejK4swg9w5PeFAl
qTilqayvCDF5S90QrrcJJbuNW+m7ifZgMBYJXMNl3cF0ZqeKKDlOMsHnUqgOykVTOOp7Nne9uS6Q
0JzLcELjBzHOCB1EjIaZfVaINg+aQqZBkfQPYZ/A8FOt6x5FUtszIw55QvhW8vEua9IA3dK2Cb2H
Ar5u8Oc6/3Kd6//qD70TVd++veYUPz8zs5YXfutJFpgkd7BNtf+zAI92BWE3V/eXBd+X6/67AM+k
UaFbQODNyxeb+A89yeI1/U8S6W/JU7Cl/OPGg5+wjBypNwzUJz/d6rY+KXnDcb1PDfGpSENuF8vp
ttaQ5XgCou5UMoRfe8wKT4WNmg0+6xTkmZIE9qRa275H7jCaQRZ/cOXU+8EszrTK1mpiVxCTbm83
ud/w4UUJt43ksnbJwl1px77F1qFi+yA7Ym3YrKxq9hLOsp9gT1G0k6+wt+jYX8wCfPFkmGfzSzC2
9iUkG74JedmudHZhToY2bDG4g0uu9rAkbE9L1naLPVLTa1+ajCfkhdbcpq61MTMgy16zFY3H+MDE
v4VgsCWDQzZ7Z361BMLreYD+Hk7D2VpaFMHF3yxNC7L1bF6pvTZvOiuLrmuck55VbO1OXAw1ikIY
AvuWZDMrvxhVlUXBu4rXNDWba5V5jjKGByjJz3lbQxxyrFslGzGRLz8PYdTxKqrSDRvi+7B23kP0
v2UOusOqT0Pt7uQUPqUU+cLq9qE5P04CfO4oMUiaJsxPw+gurT48SI1aQEQfqm1sKsPGN1RdVoN1
K4HF54b6oozpq610UZAiJQdsaTKbSvZ4Pe6zkZmK2uiHysMgP7jzsMbc6VuzDAYlPiSynWGJGPWC
T7uL2dd0y+Lmz0Hy9SDhofq/Jxv3ZfK5Sn5xivCqb6eIjhEEdAXeIsp84sUZenwTuenYxS3wtxTl
y8jjx9aAAwZRAduEJf9iEet+P0U4lvjLZP/gH+GrovD9jWUDa4qfTxGShFRaFxPsxsKz/+kUmWp9
Iq1zUHbhCKDFzvvLRo3wh5Z3oytuxl6cGiJ5h0rc9xHPnAG3sc8OMU1mRcGZsIhm6P9ciid3iE5q
Yx3nVN4ZrvQt7JKZU2xAPEdH9DmHmv/YGsnaqtS1QKUWhfmFzQgYlsumbeXGLCRPkfXeuvIaYXFb
rVxSwMtUoqjBL/icd0x/VaNB04pLTs2JdLAOAHzuKxZxIT088rIF2nYOCV0IkzJbJaOOX5yhbTNe
Fxg8LK1hqaLvZN4erXYxg8ltCvcaQP20QUZ8TlkU5oO56sBTSts7G3PxuSrtl0zLjyJjKOhRvjvl
HSKv28Y09plnbOF4vGYy2UWm9uFqCPgjhdhJJXqJySZKS2pdCBq7sRp2Mz6OZBxuUdRexnbyQFbI
ag7nYGy8i8zgkB0ZCxtp9GLDMCS4fB03wJ6Etg2xgdsO31w0rDOYr0lO4TINzoOtRNu51TfdCItQ
Sgs9W7uXLnTZtgwqi4FCqUAZviJy91SRkpTwg+tDbeVqSAob/kh/grUdZJwViVfAMfEQlZirpi+D
XoBTxX+cqM5mTprAzqBvzDhiyiiYoogjtZa+FskLsIM+pdO6dOvrWbGubbPf9pKxsVoFXq+vK6hQ
dtHuuSX9qgnfqp6oADSABVoGF7BA68U7fUGXtsqq4TDto6kP2ob/OrsFlMPQntDx4dY/alINUlsd
/G7GaGEResLRHSSEtZiZDKRmHJOhO6s6DVJqb6cpXUmSihxdBgCHN5o5nJ0Bx6V9jz89UFvsymN6
M7QuNW323IqD6Fm7a0ZQClJTYIDUQJJWvW0xEjcOMiceKectR9O6KmI+qRChLK066q0VoBINJtO+
Iiv5CdsmQjmD8JPuNh7rk20UhD0XPtL8jdbUh0K1sPGNr62TrhFt+2QULAKHIFmirPJwRU/uR0q+
UsnYFU13ErG5K/vm5LQprauIIosNhd1uRFnGLpnhTC5wLfX18wSCb2A7d+4KwilRmOGV/myV4gyC
pvGKYyt4YmBm2ZPgp6ZbAXH3pzy6Znh5lGq6mUOewxQWUjlv2IAGYhC3Tef6EWsUsyjvEdx+SuiJ
h+pGy4y3aoTUqxXTjVYbqBx5VFk/7ut+vhid0icgfM06YTUYDXRkLh5bf+KmP3huigU9Q2MHcwr7
Fq8cAhY4L1qDwF81fD3BW2kQIYy8ReucP26TryP4RXf2rxfVr+ZXy4u+3VPGX0xNmKIjSXK5D368
p8y/2GzjNTGYtf9jWWgajNfZo39hoSzQpu/VLuN6QMT6l9HWskz8jXvK0Kibf5xhsRyg5AZiuwRH
gn9Xf7KbjO7s5U2O1Yvd00WVtnsSULZRoaBpNVeeNqNS8siblbgwLrqZIJ8+wdu8Co2yu5rS7iof
q5eB0J02c+4r5vAFYU+Ygf0kzjamN1wzm99EY+hLfeDyyDaTfVVId1EH7XT3yeTU1Sf3qu1hFRg6
2VIaT25YPCeZhFlQn9RyDncWGbpAji8ZTKREa0t728E4Mkf3HbGWfZLTmbHbJsQybRPuqqQceOZy
TtunqeKOK/Cy8C0sudeTdQyloCQllYpwdLfy/Knwri0zDgZhH9khvPF2iFVyJXSSMii6HgSI/mg7
V4skK9LsPfS1D77UHNNBJ9s8fqhCb5eVPWZPwEVpzxLvReP8cUlPX8m6wFGT635kTa+2jZmzr7k3
VeU5gsinxoxRXDi6UvH81vEeYFlfo45/0M3+AjPcbTa7u6oYNlPGCs/xPhDSoNeb2kAQIOXMGWrk
6dEzYwZRBOjNMfsCe9P25O0qyptWlFcNVvAk1o9l6G4moLHOjNPGMk/uWO0LhmJxjn+y8VDad4cE
y3rWTwR/bSJ8OuWnFo05mM95hdfxUER8S3Kmf561y3gc6L0HDKzms9EWAf/smo1NoOvKDrwNxDcG
VjWeoF4UTwnR63Yb4nxRfZtSWmmTTbQ04LpzMY83Tm0dZfzZm6C5Zj2eO3e4JTng5OSY0GlfmpSf
XjhwhCqQScOVF7p3emGyzDEcACh2fdAEHLsFwZE1yhHC+8bRkqfM4387aHfQDS84wu/SBDCi8FBT
2nyao/NooIqTprgDI9NC6k1E4wRlDmR+RtPoYs7Laus0wUjlg7VdAnCABrAbzdMbO66Otaw/wYV9
izzsP4QSXOfo8lYe9RXKaeiLafhZB0JAfgGRyKrWIaoDT9iFqJrQhRqhdu1A4phyLiiiRLn+vDPP
1VUvsR4qgAwUrvXMq89mle7ULr3rlXlboywfYenQqzx4UfKWu+rWzopn1Rru3XR8rXIFbDjWXLMI
hplnLlZWeCggv1DjaNVD3ZmrQj7ZSYV4kCsxbxlFO6PBd0bWmgV8Jevy22zU4BOl/Utv1kCaucG0
vD7oYI7zymaQ4yK9jF/Lctw340OGT4MBd+9HGCyU9LPeRW9WWz4ng7oNveKBBFnSqIedaSGUDSPm
chIuO8B3pYFb444B9HgywlMy6MKd0evs9+D9mN6ntM/uUKy9R/SbQwKDV8/33ZisbTZ/TaZvSwMo
T6Wz5w4BfdXp8OJWtbqtpzw69aPQkEC64Wr0zImUoUzZG3XUrQ2DnB8Xuhg2tHI9mlAdu2RXYdtE
GAIiQOwrPtl/erivPRxXyf99NT6+CvH+CyGNzqu+3Y3Y8i2W0Cx+vzJFfujh6Ma4+r4toL9cm98m
QdZfwET4U64+IknYCn2/G/mCKgF1WPAdLlUwb79zN/7KiumoC5uWABVySmg3f9p9IOlg8s2KIhrU
J6Ou17pivksQhYifect3TsGh4ZsqNOpzNOSlvcYIqd4ZAuT5tlSVCkVK7gR2Vb0bsah4pvEU5xIp
jFsMT0JHNkkboq2bsr5NxXw0qvDcTT2ybDHcOmVD6rIWY3NO66Oj6J89Zz4qEkWrWTm7Vklu2Q6f
7ak9qGl/n7rjM0jwYB77+1pl1qqMT/q4XEEIc9apDXlQzXKbRqnT1xhEH+OBjJOUdSe80Hr2Ixb+
tJ+dslmYVnYm68sonkEWLP4OqG1yreu9PKq9faUk3UPTOLuG1EffMgeJ5Se8sHumS2y5nr0Bb7cM
DSwhqvm5byPXb2pRwjShC1Gz5EQuxeWsF05gKMQQIuy0YwuLJymADPlOCO84JdQoKAsMjqBCSO8K
NfPY6tnCNjHtd1yTtzi/CB2zBu2caFO09iyzQFoyMS9LzL2WqUEvFeUwZPy0SJ0MqKiuLMzgdF4d
rpPm3aiJi9X7CyPJrtOGW5V0jm6nOuOq89QgnHOkOubgs3WLfU2Eoa8mZXNNbNMe9O9azuqFU45X
VWo+V5N6U0ZcjEPGpKo0960icE7COrcWRUIB4SlUmURb8V2Z6VoAyhX5vlF+HhAWjbEL9z2ckVcN
D13qPA+WAZbddSgSwqRmDpBuoLeecH2SS6YKY82GfT9GobHSRPfY19FbVoakpUBpqpxx79kghztl
3jlCYk3tlEMfzhqW18Fel+HCfuaJ/kPJXkZG/3a0tTG641+urpdXfjveGFF58GXYEBsoX3GX/Dii
QicI0RD6IEfZclD9oBM0TeR7II544tCp/q30Vz1m0xjXCZld/DK/c7xhBP1H6Y/FBg+NimdSBR3P
W/9xtRtBq9AFZrO9l+Q19uzMo/E1lQ7z20QzbH9pjAtaZKWzdjhbSHYOd8vsJwwL36MU+zKJmapA
b+xgKXkFrbcMhycgLDt3SOCrqZQ39Oq9MtwuM6wKybwLIqkx3SsdIGnIFJYR+rEhPRAMtHXUrZDt
d/SIufPkFYj8qsF9FIXLZ98MBorGThwcpgppC6dizm80pg2eGgdh+VDG3guGyC+tgMtsIkJKNDOr
CJlZqM20SplhRLyHyETqN1vrcolbEZM/ppDOcvZkaGhIaBjTtZIMW2MKL8U4bylc3wZcpFlqxLcz
u3C/l5h3GCPBXbHaaZ10+EYIrxjOSa7f2l1JXQ1TXEk3CX85D+/t1Fk11rvwmLPYZxcHC0kzpDP1
1+HQ3rSaA52wN28InoZ5QahbUlgPlTljI3oowySojf6Q0MVIk7Lbko9RnSF2HHjaJ9ybdxO5B7lU
nibGN3qMnM+tPnXdMEFWpabKynVYSzZ1+dVsh0jlsy2InBNTja2mzHdIJTmQUUTBexogmw/9e5pp
MKjVI8XxxspZn7rmmao5QD30WITVIUHZF+WTsrJHgt5gPQ96Tn+GuKGQ7JCjbvTnHr8uPZcr2YRy
AD8rjtj3y9QKaeE0obLyiGbK3Z0xELHpo6bhpFKy+SDcEWd+naakFQjv1lmUieaiURy/yBXnRbnI
SvS5V4BAZsVqmpu9O4EGiaGPcLdStG81I7up6RgUFbMD5XKVWGgKKH9bZ2MPzR46DqrIklFRZj0k
JAQZwchPUzjJyQRhjXjR75xtZIvpIik6xAUtbUmXoILM3vlwbgvQvTPE7MKq0YeVqeFFgSG6hhYm
u2i8G8NnIXxh4nY1cFMalXkwCkKKI+50q/vocPHkuDGd+MFUIFiiheVapU3ykis51BhsydAo+3uD
JOK73MwJR3dXkZ4HIs6OrNrf7PDk9kc2Nrd6aD/r8Y3RyOkdRAk1fMX9/mf/8L9jHU7Vfzvgp1/F
IOi86NvZjteB6hT74T+XmHgdGOhgu/e+TnUYBn0vXREeORy5uoPsGyDDj6UrRbVpeRzHX66E36OI
6P8QgjMdgsvPP8esiHf609leYFfu0q6nR9MJxKt7pwnmHp1NPLDiH6WSXxW1nMhS61jkNwVixeay
wppjxfpLXouLtvRudGFr7TppDBoynZw5Y1QY1BT4gwVo3OEirm3GwHjPJ8fqLnNH2yUNahC93laj
0QajEEX5OqBH30+N8Wq3RJzhLL7oa9A+ligTPwfsdtmBma2TulzDwh9utTiv3mtTsCtMtP5gLpne
XrSkey/hJkppcrhYCvY9nRjwJIFAJ6sesM8QCmAjk35qltxwXMGJPzXuJyuCaFJV4wYN+5vUXSBv
WUEUHFwBpwDqbyyR5ISbb9sJpG5oLnDbV0Ubw40xkVMWWg+FOW5KobxnoniIlQ7qSnygyst8QvcS
H0HBDDHb+SjV/nPZVdZK1OZtD1ic8M2DLSWpEKK67NVym0Mtsiug4gjOX2UyNsyF2Oakw8GzmJbA
BeiRp9vx2gSgsa6pwA+ZjLy1gasZBrd4LvUoxdwfnRwXOemoFMMF8JJoS/tBtgqUAHTaQZZLrCso
z6DVPAgnOxeF/uZU9ZumjsZBd9A1Goo1s4BOFKgfdchUHWyHrYJGMbtm481ZwhLgT534tQVm6/cv
x8j7a5a/TxwaTBG6af/23//1v6cPL/t2kLh/YdQw/mNlXurHb3tMl40kzeT3OM5vx8gCI9KxPwMk
dOHN/XiM4I2Gla3z0H993e91wO4/tphsUYkOQAtBji7JZ0sJ+YP6D0HajDoucvYWMyP8qtx/0X5O
xxvdGG5DJXpUcvWCt40K2Kr3SNNKMqsLBiyMVaOInEBtZreSmGm6saD9eo9dPgt1ay52CeoBY+Bs
gXrDkk0MWVBrVuV7DI2lqzFVmquJr5ANj7FX+XaW3OdFugmndG1a8dEZ7X2SV4wGUcBhFhwVuin6
X6I9ilU0NuxPa+Wpz9Wti3dDwS4ZS22fFvKUOtpRjAW0AYHFWGtoTMerPLE3slE3jvDA0Eugez2m
w4bkrLqNIa7V28ToNo0qLkIt28aElXj65aBea6WHxI89JMeE05anjlpHmGJbNu6jF8rbpmnfaPiu
CR9gYcmzWBrJOcTknWbzI0M4dGFzikbCC09FPmwtc8SFU/Ulh5bYFR3cS0VVN+A2DL6p4oIcapL/
pvBKsM4ED4yWrtG2qVPdNWp9MN35SBzZYfRAYNiWT6DUKR6tl9iI91NGepUsdnWmrkNmEdo8bwzM
2CiqvVXeN08WmtN0AIauaMpHobnHKbavNKh4dertShaBqSNvere4gRsYAMp6Suc6kGN6mMbqVPXR
jlNzW6SlylQuObLF+uwwOvQiBSh/Xh20WL8LaySfqQf4Ye6mj9oAgOSqIE6UaatogpgSdVtN4Tru
0qAVyk2lGOduKf909RJXKmOADGUGjNcuOc9Sbmtd38HCe9IjcsXjKvLdcfzEmC8YNT43uuq3jbYI
yVBoSIieDSTtzt6CHD3aVvapsfLHrHII+nT3ZsgBafRbR3Ff+8w41BoR66PEhRwlL43Rb1R0aVoh
L7MB2qGa7IU7uJu4YoP656T8elJS6vzLSRkn3fsvzkle9O2cBPyJVAtBh2ovGOG/Rxpj4gLZjnLQ
WLK5OaS+n5SLkow/Y5D31a7ynz0aWAo2cwzk6YGpxH4P2/YFVfH3PZoOAQ5NiYGujfsS0PHfTkpp
q8qQGyOSqYglv3oPKluu8qb/6FSG9e25KWzp27J5JYGpYz2WK9OhTvIcopHzWWYO+xLyu+nlpixw
h8a+m3HCnXmRF2BCqFeVPdWXDiTitU1QYOkjykhvqvLBcMLIT5ccUOZl+7ZEfWb11oArQ1EPpGHI
Xa0maMYJEK1hApG5CsxAbDSHNIIWs4SVIwMLo/lKkzR1IMzdSPUTRb3ht3GslK49UcYF1JkELcc3
EjGYF4aQvtI3BWGt4tV3U1xsOxXXnNgYJJy2qLZNMDC2kvtpwWnaVRee8tFPl7V4cOwrIoOwA0ZB
Il0fDFmkVpcDSpi6LoNM9CdF7Y9j/jmpOZftaDNmTdDqHG8S+i4RkhlHHriglePkgUn0qiQmJa+1
/RKuVSGtkCCRnLBGnpXAknSQzHT5qombtcu3FjL9J9slYDN3hTGF/HLSkoy23IWueqMPxpXKLM9N
DL+x5sPQhxfeGN7nugFh4M1tnb3aFDscub5S0rKO2GnAZO+rEp5klRLvMvPDmrVpo42wTvPyItdL
95Cn0TpxivDSiJ0bu5/Waoo7aapNxPzmndlN7B50/WhP/SYE0Vpp46aKaYMHLRwoayeFQnP0xzFb
kyYaDIxFUNxZ0jI2Y43Cxlas9SBgsPVFYHjKuk36YxxyzJKPexdGKHj0KT2D28suBn4ZSjTsDXDS
OfE1Edm/imL1qyZtz7pRKyvRmWv+JlirNNt4DdnEuXlZR/1b1OUK4bZVuettmEWptTc9vI2Fsqlj
V0DnY89L8LFn2TtdjpteIWhMYwSzjJNrAcouT8eJBkTdRWN0yKb+xq16gipAvXfjpcrGUTCRNqfs
U1ywL4qUky1636b5x9+T+TnvzQzFVuGysKAitLF41f+HvTPrbZtLt/RfKfR10+A8HKAP0Jo8xHY8
xHGSG0G2FQ7iIHEQSf36fraG2JaZnEqRQLGBIlAX9dnZprb2fsf1rpXkUHT8qJRrK1Ig+rCRdVQX
Y30RTlS1+pnDIJ+n0+FSRvs0VG5KLT4zjToe2ap0t1oJCifVnXlqBZg8hgyRXlG9gA93HcCBCm/h
koowbdu1vDjbgGEGO346tfx70em2KJlDA3uuIEWaq9LYXCZnirFGb6cYGO7Nii5e6lFDRu96VUWT
TCrvBHl2Cv5khWLOGkbHUW1nQ2L3h7xCEcCtb0O1JB3Kv0NKCsIQ0YSlOskSoNluqvyo0/ReocAx
kFyATYY9hHMcBoiCcGa5gk/qIaDgzvf2eWWsxmzmMI/g7dNN5UJykAeeGqNiuX5ZmvbLsk7HlZs9
VoDIp7L9E3aHScS9BYQA5UIJpa1mTt1zBcT2VcAUQz3ZOPUpQj0yc50FNY7lmZBjhAXgNA2CT1EZ
jVa1PVwWayj+EmZZSIZcaRws6ouAGCaWN1eud2WHRHNv3EPDXIoA6n0wt7R+aB/RI6KSepTf2jSr
qfvlq3Omab7lJvAbeN7WQz2XvjNJxE2ldhgy+DhxLTgovHCy0tOhvbTOF+nitJJWjNSiuh1od2ml
T0ixLvLkwc9iuok2gsoPFYoKZJOQgIREUe44XX83VvL9Io+upKU8WfPh/uP4d44fR/gHx4+H82dI
/jZ1CvmXB++PbpAMeRQ1F6hbwazg4g9ZkkVgYMgOio9o+ggI5zvvD/hSlzUTh0z9m391QNFAFo6f
hlfKYpYVnu6/khSCPPbDcYTMcFcNItgAu/Pe+9NiM/IsY046RZMP9FZynufBbRXZn+0quFHC9Q8/
rmLI8ZGYLzLZ/0YxZg6HnjQg0zsHDX42RRvHTZeMdzr6N4/h3C9FqZ1vamcS1PqZKrRBPCOC9Am5
kATZkBT5EBeFD39jYYHCB9cuHix7o+Dkyu+bMPvioD5i58iQuGUyzvX0K2FLPg4FToKI6DzbIF6S
6ktv4i5rNM296UxJMbHW4sxA8WQTo6iFIM59hBbKwrOBnELnY20qCUyH8q0SwimUkpnsF2Iqae5c
F7LljxhEZ8BrEX1yEF8JEWGZCjUWrTAeZMIWYNk+FRih2TIV6i1aVEGF4RVouqzxND4iL4y/fadj
OJAQfzEywSuztM7WQpcsr2xGMkPUWcoV3QlvEWrDfKrc1VOGmVaxu7zYVCpsf1qI/vpSChegmNwM
H7oBHnFqSOGSCnytSdf2slyMDMlTyVS9OoTcSV59XVZ2DDUOjbLPkG5ryBSBVlnDO6DbEmGXdQnR
4TeA+VAxYSABFLxIZjnSfIa5YscabBzzslD0U8tORmGy+YJe0T2zAvEnMOHXua3q4cRSV0wb55L3
A43tUn3M0vBLHQIUXcjxJyiyYFC3ITKX4LAFQ4VKk3Wp6/54A8u569fO98QMf5ihfMNIywNaa+Mq
N5+TCmx9idQ4HWOosPTKgQvRqaJxvVgYEymXALIw9jrSkiUQqpXg11skEGdXzPoOU5MGzWY5WQT6
eF0DEwnrYnmzyvzbXNvcEkBduHW+GBqFdwOWeeJ6ksAR5+eSxrxxDsFWmaOczVcbY3DjoB4t0bhg
BvFZ9rUl7tWjZobDYqbw4T+2cmsrtT+O1zz6zGI32Enxr17tpCzMI41FbNQ2qfllJykakTwhe7Yj
JnmPitcMoatCViWSl/d2kta5hmYbSRQkfn+HqFA1kQXtpkxF9Qu8BjVzBknhf0VEhkK4qDe9qScZ
IfK4mUOissz8r0WyvtZV/6ye+oiRpfViLHlKdmVVG6YCXVSmTdITl1BjjbTVNFi/LLLQg1o1dEFI
pzrNJ9mBbEIqyqu0istBUqR3KnIqqcvY5cbSx9yMmlF9czmAaJYW/CJ4XEslbGZL5Vto1rcLo1wN
YvhBh1N5My98bTOo7PqOm3kvOfWdBjPmIJEz9M9FJ4l5welU/RookfcYGOurlWrcxrBXeYaWDDdQ
WkkKmlAWakderVwhX4SQZYC2yBLO7YGzkM8WKmoqujL9IUOkFSgAhfV4Q9hJCTYTpFu2ZD8YEHGt
IhhOhDq7YT4u6vwFj3gRZ8X1apre1ILXS6lX1+vSOM3z6U83Ch5UDbGXuDT8O1nwhUF87ZwGYj4l
Rc83K+RzIMX1NysMSuBT5ZNk1NNrtw5mkRiA0RdAAtVM4KKQlkvyxdxkbsZUV/odh8LCGC29My2t
pwOLyQLq/atvSO5eaTlAek20wnJ00s7ckJQoXMJTGy9sjyJPUo9ic0lhXRN93k1EI0EwI6DZ+Bxo
sne/lMOHFTLHqzRZT0wXpbq1ocCuIHgW1OlUG69L7zYzhWK7r+kXU1A6EzUqBLsYusFMG92WcCUO
NiUJlxnBlZoKgodIUD0sa6ugaVlaqLyrOdmWvrGDT6sAnn0zBT4tKCMQuLdOE0EjIcN8M3QEtURs
8X8BUntj1fHAKmI0L+ilCvleX76NoKhA/AvVDrv+BNRbQOTGUkU1rVrb33JIT6Wc2p2zyAerdeg8
wP5g+vQ7w1lIFpbk4WVNsZDxQ+008uyxr+MKdZu5BjUM14NNGN7HkXmWyBsi9+IzPKxnwP8mchit
R4EdjeFZS9EJQxBP9274mjUE/xZlNbSEwNtaSL15bgwQB/E3kDRk2dwZ2LpHkV2o8CSupiAIpR+Z
ZSWjlDEL0vPgxrCy5bW8CWXhXGeSkT3FmfrJV7zgVtZL5Rtzwg+bwLmiWaMNSoPvWhbidVkuj5Od
np1LQzMQIneMNF/nQvYuiwxyfy38RndokBZI46VadhUKsbxQLj4rQj6P5vKPBD09SwjrMUQ7KFHa
880VjOLMjyloBqHE5yLJyGDq2f9WCmqb2Vqpzg1gOfJKvjYyBl3j8uo/bkW4FShX/xSCX819N/tQ
e9v+o4NX0RmoYrySxgJYvd3U1CH6Nk5kBjJpdYIsP2JwpcBmqDauA8lPQb1GTPwafQvFX8DtNCYF
dcNfINh1Wf3gU+h1gAVEhQFyWWp6732KH5pTO5an0XmlCtLftTkKSrMa6si42BTpfejrLXC3SZxo
SDPatvZNDqzLYrFxr8s0VgayJCkDq6ScA1cbzM9ptgGhUD7L0xjS7ZAImAWIKcvoiRLMQKeLaiX2
OY1NojRdvw/rZUiomF7GpTORIxDM6mKiMvajwoKQbBAFsC2mPwoIP5n5ySLrMoMOStLAccEiK4hd
ff82Q2yBFiIF/6sIaLwHaTOgFO9MMsEsVEjKx7pxvnQhNQFMW1IcqStz5K/dh/UKvrr7hSi8WU96
cWWnCHUn2ViumUuq/c+UPxksRWg4CLlaq4kNtVzqFyPdrD+r0VyBkxUu8YskDYfapproxnQIh9QN
JnSsu8ubEoR8aWKmc/PHijasTSHKdYwxEchpnpU0j5kDo2Uzmsoa8ac0iOv4kwsCHXVB2pkMa3tw
tIDKpz47kNBRtnEyq9IcrbAMMYZKst3Py+x77hsDVzPG09waM+9yiTjPuWomN5q04TWLydKucLQo
fS3tq41F02jDMhtonelZovhAbWk9zBC2cVf1w8Zf31ZTYoSkfK7S9e06z889wxyHS3koq8UjpJp3
0uarnYlmk/s91LSRlFIjhV43xLuazA5AksbQkXnFVMfEiVeo0Gwo2TLuvqivabyRvqCdU8SnwWYB
95/1WanC8UrzrtDLONUBsefWvK6zIdprV2UZnFaB/KDW1jAvaKcUxqVu5ncagqkpDL5lppwmYTjU
I0HclQy0GhIEr0ZrQ65GYo4BbvtT9XqjeZflNPnEhP15DayzJq+SfPlMVpPTKC7P5FJjdBYZtyQW
JBBnaQCgSQiuZ77/mMMQrFkJdRF3MXPC9Cv1MkqH2S3RBfb/ki/vTMt18Ou6cy2Bg9HX2cVGaLsL
hlwjqkYOOiBapTMFLETgYxUKtEoIw2vrCNU5IRafRczbW+jH09b7CR0EgvIyv6WDzYdXB5eN6nyN
LttAE0L0Up5fbewacbXcHkNiCNEnoyUejR8vLj9B7QQPlLk6VYsAZFkUny5M+asRrO6gFhgFU4Kj
NFDOHeBcppfehE6si945nFBMoW1Qi6py+Yki9MhirHodGA+V7DC8Zn0ufGK9afKF6vjXBcN6K1O5
SusaLiV0cUMZ8M7yKYzD25B+wQjQ3GPglJf6Sj6toGo809P0S+6Y15qh3xNql6OVXF8GTnBaB/Yl
l3I9XhroACll9VX1GS4Q6NSwvq8YxgwyeEsdaYH4iUNtMUqSSb12rtVNeBEt1Rs4pkA+rXGHxqb6
UgYS3FebO7dOL+yNMVqXAsfrygjhRdkwjlfzpKg1qs6pQfcQ1jorNa8sQtJkKRVDKOzupY19kW+M
i3RDEVtxqUA4jIVrP5eupSIaayOnR/UyWy3u1750kabL20grv0RWLRSxMtoTERzFqzB9goiWsThL
v6pdZ56aABugbHmKVOXRLJgfLQLgZXqlfZpSitPd/Fsm1SaUFMjHZKlxZwI2Hk4d0ZFV5J+qz6iL
Wq2v0Vn6gojaZWGaFL0LenTxTbSIvxKB/1htoMmy1MWXsGS+UtOxNBHdwGq28jZgretoPl0aX6o8
zQaxxCQm7dj1WJmmQAelSZXUD4Iz35iqEDZT/QB/q4J4gPd3EeTZMNIZc115E5AsNDugnEAb3Q9G
2O/YArsYpIsbpF4uXFhMBhZtSiQVL11fjwdZIZ35jnWlR9JIKdfXSQjPiJ/o61FNCZVR/GHlUzbO
Qkb0goDGyKqorv8TnuwqhGCXfl8h/DqL//FUNI8S8A8PIQrtQYNrx4IO892EGq8BihgGB4q16/+J
vuGhOcgggQp7Iv+EwIapAZZ7DVCYyqMyKJNEmwrUU38TolBy/BCiQBRlgwbmT9EkFIxUb9PexKSA
4k3V1bkplZdLtOWw2kgqLURkIYTnLBTohPuQrICpHztYjSMHlbrAY5BojXCd43vWsBRidimqdlqC
+Ke5KJ5tP1DvLcHGUFRMVQ0zHasP8iKPZ0Vcme44CCDhNK0AxwPUU4M0x2HaHEOkpKe+PwddfrlI
80lp0k/00iEo9tFiwUgchh2yyEFeKpM0d4cR/lwMf+fqMzW1kSavrjIF8JN2MU2zsVegfkKW5QPS
j2pCHpAHm4ibxLBtoWsTn66LA85jE6gj4cIrXxo4ACSJEkZqTMojBcPYpL/EFHCxAocZVEN18Tz1
c5IJRuGRqbP8EAlhQSRdUV5LBgHSoXL9kEDOH4UWM3XCG3lDNZ+vJCEgOBVwCdAcaA9dOWv1Plt/
lxGRyKjmhzmRHNV9cm1F1Pqp+RfJg2UsL6SVNjHoCEhEMTUdgpBOgUPHADjHcBMycE/zxllcLULq
eMUyPKvK+HOkwMFH10Ny7IlZFjAa0fCkKxKri0+QosLTTpKXrc6myvpThBrqAGFT2EsjktbKWyhX
quepYydjqndIiAvJx2oSY1AkejM1PRpHXj465Wq8onezpoezoJeTagYlW/miEE0eO3aJQZfjBd0f
aWoPsuABVMsopjcUiiYRh3HoEoEtE8gsfMZMXLP+IZeWAXRVYTTfo38C8Xz+PRINqJhOVFEpXwmw
gC1nw00W0KqCxFtbQ1kielj0spb0tOIFsYa/ukgjqir0uxzlc1AgqGvnny26YQVdMRX/4rmL+8BZ
D6eae78Is1NZdNJKipW2McjoroV4wiKDC1G1z2L8Yw7zkMbovQsvJGi+eD228s0XQ+bQlFl0FkWb
mzyKzqGx57gC0aPPZ9Dvi9Rg7CulMdRXHuf3h5EvtjuwKZ/Mtfdo05dbSeljlG95x/gel6e2HAPb
KR4ALYJhYdZEyT/lwYuQx4GTAB8Xn6qb6yT+NmW8TV1QuC3qoWWxJWsY9G3jzKH2EFGlWKpw5Wbx
AFG24Wr9yYw/l6l+i6bAQEuUU8e/kqZfcwnlHqViCAUhLXMBjN5/gEJxqMjl6Xr5VVJcwEX217L6
EbjZmc8gUG1QZogfEs8U84X0tthcUw2++UV9K6kFazunZpx9lk2qTYvlilLaD2URPmph+sO2rhLd
4orwa647jtBUXBnwL0i6OUol+dz0pihxqiDdaR5Ugf65mkYq0a0LWVhpMb4kFWKS6f8X57UfZhnN
8tl4C8O7LeZpfTfPCnh0D3mn+OmWAu9L8q/90p8X2gMAv9TL+f/5X7OXiNjPz3Iq4Tm57BE4EId0
5A63L7Z96z+uE84AGRYv/AWN4TmL4XEZDpN/hEns7v+7ZIMoZBCdcW9gL+LZgXLebNHvNuHPn2+3
m3/+nT+++9EewMDSeg9geqG7R9dv/1mpCrzbCu0EThMh1ItXFg8hA0HIv3kr3p4GpvFFHPMuMvpn
jgKf8+1JABblgFKnDiMevvB3u2CeaLqmEjdxWsSz2/d/8y40XAoRtv31TrDOm60AGUswpyMffbQH
4PUdmh+ITPR8D47LeP/MaTjeA0UhQGbEoPk46CfEumJyll66eLAf//5L0XAcBA655XEAAIC6KqQc
rx/13c2wT5jQMGFiZlhNPLvN79/NMNie1lvBvbAVmNR2H/XYVDonaAqoCB7sjUhft0LjxVtvBQfC
oJq9vyAkau9OBapkAFGoqe+9Rk8dKPNHXWwFPTVFww8dbMG7rbBPGH9i+GA7bs9v7K5k/y6IftxU
/3uzKToZDMmaBp/x3R5oBFpAjjWKfYc96qW9FH341jfDpGev2Ihnbx+KJe+2wkAF21Fl5bAXvYin
GlyHoPNsvRXQBNpIDhzvgX5Ckg4ODPbA7bO7hP27ElYXe6AKclQD7sXdc3QcbMJvE0yc4OIQT2+t
Q3v3SQytKVT39P1WHLtPgipmtZhZwHOIZ/cX+3cq9C7iS3qaIDSpuG6f4wtiMZ1Gr5bS6u7nPT0V
mtr+gpgnqJ3gNeAq3j586+/spXqCbxWIq1d72kvXISSmWttLYirNEUqv2+djEopaOcWKgynpq+tw
uogkTEVnzBsvsX2OL4h9YiucCchCfp2afp6K3c19rv7LnSe/qmd/VaQiH98iAe29izi+IDYCwAgc
0KHZnZq+OlO9fWwFNJNDwanYJ1jHHkTQWiHoJjRNtk9PEzAShda2ArNJWU7W+N/2wRC/M5v6iQGp
ARQ49u7nO+vUQ2f6r5TuxBV4rd1ta3OIZovSw7s9gFdIcEuo6Gwe9qiXRkIgsVq6Dqq4gIT4yl+N
wLut0KBYMhCogQ91+/TVdehd1C+Z2KKNzXe/fY6NhAYjCUg8jSGY7dNTIwHbbOtTIZr9iiYo3Ju3
wjqBcIvco++lCaO9vaTVAz4BAOS+jHnsRbUTMTINk9jrBeqlrbC6sBWIGCtMXu+34ji2stBm5XbA
irM7NX21FUb75MM4YbiCLOt3toLYywa7z/jkbiv66kUFH0lLD0JdClsBKcpvIm5iL2iayPheL1Av
L4ix+47aRNzYCsYjFYhTf8UN75ypwHKbzOwAido+vT0V7S8IdXxLZy5OdLje7QHazrhY2dx7qf4F
lqIG3fJKEGNTvBTVieZzgDKs4LJQKW1vn55WaVSrC/fJ7Lhikno1bwWACdsS4wX7oKu3PqN97Y4k
U8jp6MxLb59j92nTBSTrENTLu2d7Dvt3QRxCoJYXBPcJZFQQ9O0+6ceCFXBOKlaAObfPzh71bysE
o2vrrXAYDQUysI8fj7dCYGhlxVDVfQK22/z+bYXZhfsklLaQfH3FyrxzHRS3gdIIsqF+XxCjfVCF
ByG+hBFu/1GPTwUJmAamRjf2p6avkYTRRVpO0o1sjyDiE89xQOGcaEgaqqDudj/va1q+B8C1iy+p
T8gm/Fy7j/rRg5CbAcg7ONO+boXg7mptNhENMBwSj1+24J2t4FSQlVvKwVTszmEPzWb7EItQW4Nn
XATb2+f4gugnqD8g6bnvmYvZCTa/f1shlJtanwqARTiIvQMRAyfvToUOGhNxQjF6sn12hrp/W2Hu
Ap6WtoLGDxDc34ZYCl1kAVb+dWp6eSrMLtIxgif2QnuNJt+dCgq72Ans5m4negulsNoH3tgK2GzB
qP/Gg2j0DC0F1tu93eyrrRB0ZC1thUjSAeLS2Gj2IOoJB4ZSjbE3Jn0Nscz2zpQSHYhlxFpfYVVH
F0Qwf1pAVHc3pLc5SBdJOk1xMa34G1sBUhGuZkAn+wvUUw8iBirbXhCqmZpBSUIQConn2JmKGjhM
+oCaexpQWF0cB5Gbg55BN0A8fN3vboYFXNm08S67H/d13gfeow6OA10uOn6CcUQ8x1thnADUhSX4
0BPsq5Gwdoa8XWwFB7Jg63rFSLw7FQ4i2ATjvW+PCsaY1l6UKSoCapgeG08FUx4MNphQ2+yMSF8D
in1W1O5U6LoNReXhVHzMw0C4i9mgvbHoa6lbqB20PhVE24DLfmcr6BTTNFcZ1d+dmr4WKqwuYiu0
xETR5rX9+c5WiDEpgGdbIiexGX0NM+0uChWIrVGnOHSKjy+IBmKXZpFyACT2Na4QU78tLwidYOIm
2DEORZmjuIJToZpoJh7iip6GmardPiUVABtBMW3+pmnOCBCTc+CR9rait6eiva0AdsWoE23h3yB2
ASwy5gDB6P7nfTWbdvuaDXmWYLv7heM+thXOyXau/K0t4Ur2r5Jnd5GDiJ4x8dXegxxvBUppOBiL
QYedM+1rXLFPjtqEWBQqVJF/71MQhyv3zpnSFttCm3vrRNvbCLEFxJm/sCPHWTnIM8wDQxB9N5dd
pGEgS4AvH9pdxxkp/WKdeUFGKrf+un/GQeTQrQMJ8CKMsxwaxcd7QMcDmjVUbvvEwkHQcExIsmdC
aGcchE4FTfF9H4y/8s44OIKfQnQB+r4V7WMqAgVMJJp3e5dARvduK6jVMD0KmWpPbwaMtx3cDKyD
Y8Aut3OLx3tgUd+nWsU0WK8rExTmW2+FgOAy6WWRUGyfYyMBhBemHsOmC7B9dgewd/ZSk9vXq/io
ljj4ImQSz7GRgImZ+XKmSnc/7ussMW/Ywakg22bC49Dq4ModGQlDxnEAotjtxc5Z9fBUdOFFD0I1
u496fCpI10FXWGC3dz/fFQB6uBXtS3fgDS3MBLZx91GPTwXzgRwbZtD38eXuL/ZwK7oItRl7Yxzs
YBaPEy/zhM4PSeoBg9TXxGsf/7aLrSAnUpwDrcAHs+nQC1R1+mB7u9nTMj8Qj9ZmkwtCbgUu4NhI
EHQ5zFKi8LLzsrsD2L+boeysV7vjoCsKegAHfPbxVugnJF7i2buOvoaZaJK2T8CA1pnMer0SVh15
UUic2A2z76eii4jbBppqWTS5ts+x6wBnZQq8zR6808Ob0T7UJr7UNTB3ajOqyJFJQtHZdQ5w/p6W
cKm8tr4ZjJZDhCoa4c3HQUzLUcum8/Xr530s4TLz2sFWCLiATB139zTmopRwDwNhPY0kQJZ3sBWA
BcAXHhgyj0u46olA3b07Nf08Fe1DbVGlwXVQrT3KvEBp6sw7qIer09vj0D7GZigOZCHf929gys6J
CWIbaqN9o7Sv9lJtH1iK+BEMJoWJX/Hju0hiO1UqwGg9T0LVLrwo8kakE7+D3dEdpD1IQrLfqr5e
kH+JX1oE029JapDJoKl1AFAdB1XQnJGNCKjN1jT3L6hS27tPUa6WDY7EPlI4TsSBE7E9DMTtY/C+
phtqF+5TBQ4BrfJvmsE2HBwmGLQDqWxv7WUXroOZDWSnKdhun+NTQXkGhCaIitfJ2l5GEh9Eaf+e
P1ewONEzoYT/K5Q+ch2CoIPEa78VPS3lfhRS/PutIKBgfkUMNjWfCh3oISEXyKXdz3u6FbDEtw61
BYaGgWllfyiaAPwYVfoh+4DiL8zmP+Fmfml/DD0/fNmqfvjzrEkc5He/cNC7+PjzN+3jnYrDu18V
MiC7v77rMov//9/vVUG2SKE3Pz0gh7Z/av/v95/x419/98cOH+zwH8/8eTpLn9EP3Iqh7N/0ehah
G/J/45d52iQxjR07tMSbNUx+oQT+tPxg/vIzSV8OKwlBaOpvcKkL3vbXD/tRIeWfXD3OG9SxGczu
YvFw/pIl88NKb14dP9H+1cOkiPPDQq+LC+by9ouns5dwXh9WerM6Dqn16sNZtHyah+FhqTfLEyd2
sHwcN32pgpS2g8XTFGHNw0pvXp0MoYvV83l6WOjN4iQD7Rf35rPcm0WHpd4s38VNHXrzrPnlu7ip
w3DmPyVp3HCdBE1i+80JZ03HvYubOkyeFw2vLXj82r928vPnvGnxTu5pKt48bzAyok/U/t2L6Gme
hrO4wboL4rLWf2A0W/tY4Piw1OuBF3xY7Zef/+PTLHw6rPRm9S5u62j+PMuLBltgdHFZR/7zonln
uriso7rJiAnelNabPpnVnMimE9/FVZ3wfuk8yw4v+vqdml3c1kk6ixeh33AgBTlC67059Z8av1Mh
DtfB4uG8aV+6uKin6cyP3aYzI5gS2r96Op83OQ7Rs+tg8SJ+aXAdZhfX9GwWPYXzpvPSxTVldT9s
jH/FaG3rnTmbxc84kMNKb+5SF1f1bJa+zKNZw94Ihr8OXj59abqoQgWlg8XLhR833Cari5t6NqvL
JGlwqmJKuP27z3+b8AmBtS7WTxuukxjrbb82Xq/5yHRyWZMia7xNgqa4/bsX0dJL53XTqenitl7M
fhMRiHnR1m9/MSdObS4TiCHM9usnXtzo++wu7uunOKkOL/lqxsScYOsXv5w15QYC3dbB0gi7pi+z
sCFaEtNsHfyBEon156blu7itl/PSbzjtYvqs/av7+KawwXkI8uj2qyfFS1PaIdjAWi9+NXtuXLuL
a3o1e/Ebr5FQsengzVO/6dXF7HEXi2ferKkyI7hdO1i+aHJLYrS9/drPV37ccBYFf0MHi1/P/MZX
7+KOXs19t+GOCvWR9m+exGlT+VRMmHWxeO4mEareh8VeDbsY6uzgDyRpg2UU450drJ26DZEvLY8O
Fv/81HRJ0UDoYu31PG0KkeBb6WD1m3na8HVu565ab/kNoWNTKWw7ytR+9ST8mCdtR4PaL13kcUPN
dzts03rxO0rKhy/u1/2BDObw31o0fu6SWUPODh1TJ2tTeMybHB1jD12sX+TePG3sW23R+q33/f45
aSjLItPQwcvfz1fFLH/2/I/WizHTTv7Amn7iYaHXY6N04UvvvXn49NGma0oXvvQ+8nOv4cW78KT3
+bycpXnD6l340vsiDP11k88Q8Nf257GI4savtIvb+sVfNvoMpYur+iUla2/MkYBndbAzD7H/nPiH
hV4PuxALbb3tLN4QT2tqF7f06yz+x1NBfnd4zzfv3sVFfZylzYt3cVEfZ5lHRbnx2Aj8Yuudf5zV
Td5J4ALbrz2fLZqa75qA2rVf3fMb2idbbs32a/tYmVnU6FjVLm7rox82Li7gZv/D2zchX36R63zE
w9zNsyLM/8dfAJIjFn4O57P0v/8fAAAA//8=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latin typeface="+mj-lt"/>
            </a:defRPr>
          </a:pPr>
          <a:endParaRPr lang="en-US" sz="12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+mj-lt"/>
          </a:endParaRPr>
        </a:p>
      </cx:txPr>
    </cx:legend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3587-3903-4045-81F8-7443D3294A8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2B0CE2C-F717-47F7-A9EE-2CCABE052F11}">
      <dgm:prSet phldrT="[Text]" custT="1"/>
      <dgm:spPr/>
      <dgm:t>
        <a:bodyPr/>
        <a:lstStyle/>
        <a:p>
          <a:r>
            <a:rPr lang="en-US" sz="2300" dirty="0"/>
            <a:t>1997 </a:t>
          </a:r>
          <a:r>
            <a:rPr lang="en-US" sz="1200" dirty="0"/>
            <a:t>Oxycodone hits market</a:t>
          </a:r>
        </a:p>
      </dgm:t>
    </dgm:pt>
    <dgm:pt modelId="{3354EDA3-7482-4D44-8FFE-2D0BB33F1210}" type="parTrans" cxnId="{66D1F346-57A0-4F62-A598-EA2B41D86369}">
      <dgm:prSet/>
      <dgm:spPr/>
      <dgm:t>
        <a:bodyPr/>
        <a:lstStyle/>
        <a:p>
          <a:endParaRPr lang="en-US"/>
        </a:p>
      </dgm:t>
    </dgm:pt>
    <dgm:pt modelId="{2DCD2FFC-9394-4F0D-A424-97CA7E677AAD}" type="sibTrans" cxnId="{66D1F346-57A0-4F62-A598-EA2B41D86369}">
      <dgm:prSet/>
      <dgm:spPr/>
      <dgm:t>
        <a:bodyPr/>
        <a:lstStyle/>
        <a:p>
          <a:endParaRPr lang="en-US"/>
        </a:p>
      </dgm:t>
    </dgm:pt>
    <dgm:pt modelId="{3458D8DB-EF4B-4714-982D-2A26E19D9105}">
      <dgm:prSet phldrT="[Text]" custT="1"/>
      <dgm:spPr/>
      <dgm:t>
        <a:bodyPr/>
        <a:lstStyle/>
        <a:p>
          <a:r>
            <a:rPr lang="en-US" sz="2000" dirty="0"/>
            <a:t>2000</a:t>
          </a:r>
        </a:p>
        <a:p>
          <a:r>
            <a:rPr lang="en-US" sz="1200" dirty="0"/>
            <a:t>Purdue profits 1.1 billion</a:t>
          </a:r>
        </a:p>
      </dgm:t>
    </dgm:pt>
    <dgm:pt modelId="{E53B58F9-77D5-4C2A-9A3C-7FBED5096346}" type="parTrans" cxnId="{3A47CE9B-0089-49DC-B648-44B02C4E7333}">
      <dgm:prSet/>
      <dgm:spPr/>
      <dgm:t>
        <a:bodyPr/>
        <a:lstStyle/>
        <a:p>
          <a:endParaRPr lang="en-US"/>
        </a:p>
      </dgm:t>
    </dgm:pt>
    <dgm:pt modelId="{E6D9388D-9C17-444D-BF55-AD0E30B8E05E}" type="sibTrans" cxnId="{3A47CE9B-0089-49DC-B648-44B02C4E7333}">
      <dgm:prSet/>
      <dgm:spPr/>
      <dgm:t>
        <a:bodyPr/>
        <a:lstStyle/>
        <a:p>
          <a:endParaRPr lang="en-US"/>
        </a:p>
      </dgm:t>
    </dgm:pt>
    <dgm:pt modelId="{C30927D8-EA69-45F4-B4EA-2075B10C2817}">
      <dgm:prSet phldrT="[Text]" custT="1"/>
      <dgm:spPr/>
      <dgm:t>
        <a:bodyPr/>
        <a:lstStyle/>
        <a:p>
          <a:r>
            <a:rPr lang="en-US" sz="2100" dirty="0"/>
            <a:t>2007</a:t>
          </a:r>
        </a:p>
        <a:p>
          <a:r>
            <a:rPr lang="en-US" sz="1200" dirty="0"/>
            <a:t>Admits oxy addicting</a:t>
          </a:r>
        </a:p>
      </dgm:t>
    </dgm:pt>
    <dgm:pt modelId="{27CF48F2-250B-429E-81E9-E9B64A53BC2D}" type="parTrans" cxnId="{03A3561C-E680-4C4F-9D5D-96F6694AEFD4}">
      <dgm:prSet/>
      <dgm:spPr/>
      <dgm:t>
        <a:bodyPr/>
        <a:lstStyle/>
        <a:p>
          <a:endParaRPr lang="en-US"/>
        </a:p>
      </dgm:t>
    </dgm:pt>
    <dgm:pt modelId="{43A222C8-B3D4-4DDC-8678-1FD4A3B3A17B}" type="sibTrans" cxnId="{03A3561C-E680-4C4F-9D5D-96F6694AEFD4}">
      <dgm:prSet/>
      <dgm:spPr/>
      <dgm:t>
        <a:bodyPr/>
        <a:lstStyle/>
        <a:p>
          <a:endParaRPr lang="en-US"/>
        </a:p>
      </dgm:t>
    </dgm:pt>
    <dgm:pt modelId="{752EF23B-8B8E-46A8-A89C-05D2A8210574}">
      <dgm:prSet phldrT="[Text]" custT="1"/>
      <dgm:spPr/>
      <dgm:t>
        <a:bodyPr/>
        <a:lstStyle/>
        <a:p>
          <a:r>
            <a:rPr lang="en-US" sz="2400" dirty="0"/>
            <a:t>2002</a:t>
          </a:r>
        </a:p>
        <a:p>
          <a:r>
            <a:rPr lang="en-US" sz="1200" dirty="0"/>
            <a:t>Time release broken</a:t>
          </a:r>
        </a:p>
      </dgm:t>
    </dgm:pt>
    <dgm:pt modelId="{79EE67EC-92CC-4978-A634-38D6BF2DBCC9}" type="parTrans" cxnId="{62FC4E36-77DB-4AD4-BDD1-5894B566950F}">
      <dgm:prSet/>
      <dgm:spPr/>
      <dgm:t>
        <a:bodyPr/>
        <a:lstStyle/>
        <a:p>
          <a:endParaRPr lang="en-US"/>
        </a:p>
      </dgm:t>
    </dgm:pt>
    <dgm:pt modelId="{03D69BC0-6675-4715-9DDD-291C57C8BE0B}" type="sibTrans" cxnId="{62FC4E36-77DB-4AD4-BDD1-5894B566950F}">
      <dgm:prSet/>
      <dgm:spPr/>
      <dgm:t>
        <a:bodyPr/>
        <a:lstStyle/>
        <a:p>
          <a:endParaRPr lang="en-US"/>
        </a:p>
      </dgm:t>
    </dgm:pt>
    <dgm:pt modelId="{4B418DF4-4096-45FF-9047-4A8B6C31917D}">
      <dgm:prSet phldrT="[Text]" custT="1"/>
      <dgm:spPr/>
      <dgm:t>
        <a:bodyPr/>
        <a:lstStyle/>
        <a:p>
          <a:r>
            <a:rPr lang="en-US" sz="2300" dirty="0"/>
            <a:t>2011</a:t>
          </a:r>
        </a:p>
        <a:p>
          <a:r>
            <a:rPr lang="en-US" sz="1200" dirty="0"/>
            <a:t>New unbreakable formula</a:t>
          </a:r>
        </a:p>
      </dgm:t>
    </dgm:pt>
    <dgm:pt modelId="{FD064A8F-39F9-49AD-99BD-4741B492689B}" type="parTrans" cxnId="{B84B00E1-08D0-4F8A-A93D-16923A0D8152}">
      <dgm:prSet/>
      <dgm:spPr/>
      <dgm:t>
        <a:bodyPr/>
        <a:lstStyle/>
        <a:p>
          <a:endParaRPr lang="en-US"/>
        </a:p>
      </dgm:t>
    </dgm:pt>
    <dgm:pt modelId="{1985A286-58D9-4B7D-928F-BE03DBF48084}" type="sibTrans" cxnId="{B84B00E1-08D0-4F8A-A93D-16923A0D8152}">
      <dgm:prSet/>
      <dgm:spPr/>
      <dgm:t>
        <a:bodyPr/>
        <a:lstStyle/>
        <a:p>
          <a:endParaRPr lang="en-US"/>
        </a:p>
      </dgm:t>
    </dgm:pt>
    <dgm:pt modelId="{88D99280-3572-45D7-B606-77B8B4C00438}">
      <dgm:prSet phldrT="[Text]" custT="1"/>
      <dgm:spPr/>
      <dgm:t>
        <a:bodyPr/>
        <a:lstStyle/>
        <a:p>
          <a:r>
            <a:rPr lang="en-US" sz="2200" dirty="0"/>
            <a:t>2015</a:t>
          </a:r>
        </a:p>
        <a:p>
          <a:r>
            <a:rPr lang="en-US" sz="1200" dirty="0"/>
            <a:t>Fentanyl hits TN</a:t>
          </a:r>
        </a:p>
      </dgm:t>
    </dgm:pt>
    <dgm:pt modelId="{1355472F-B84D-4E0B-AD4F-177F61B276F0}" type="parTrans" cxnId="{4ECD78CE-0006-4CFD-8F01-C075F068FCB0}">
      <dgm:prSet/>
      <dgm:spPr/>
      <dgm:t>
        <a:bodyPr/>
        <a:lstStyle/>
        <a:p>
          <a:endParaRPr lang="en-US"/>
        </a:p>
      </dgm:t>
    </dgm:pt>
    <dgm:pt modelId="{7D20F4E1-783F-4C57-850D-065301B7FAEF}" type="sibTrans" cxnId="{4ECD78CE-0006-4CFD-8F01-C075F068FCB0}">
      <dgm:prSet/>
      <dgm:spPr/>
      <dgm:t>
        <a:bodyPr/>
        <a:lstStyle/>
        <a:p>
          <a:endParaRPr lang="en-US"/>
        </a:p>
      </dgm:t>
    </dgm:pt>
    <dgm:pt modelId="{E9D4DB2F-7062-42E3-BC8E-CF24ABB4BF3B}">
      <dgm:prSet phldrT="[Text]" custT="1"/>
      <dgm:spPr/>
      <dgm:t>
        <a:bodyPr/>
        <a:lstStyle/>
        <a:p>
          <a:r>
            <a:rPr lang="en-US" sz="2100" dirty="0"/>
            <a:t>2017</a:t>
          </a:r>
        </a:p>
        <a:p>
          <a:r>
            <a:rPr lang="en-US" sz="1200" dirty="0"/>
            <a:t>Opiate epidemic declared</a:t>
          </a:r>
        </a:p>
      </dgm:t>
    </dgm:pt>
    <dgm:pt modelId="{72C82D7E-2240-4AC7-9269-DF1DB7D2CB78}" type="parTrans" cxnId="{15F491A7-A05B-4865-BAD3-3C5CB40D11EF}">
      <dgm:prSet/>
      <dgm:spPr/>
      <dgm:t>
        <a:bodyPr/>
        <a:lstStyle/>
        <a:p>
          <a:endParaRPr lang="en-US"/>
        </a:p>
      </dgm:t>
    </dgm:pt>
    <dgm:pt modelId="{174FDA2E-2FAC-496A-92F1-8994C2C7C54F}" type="sibTrans" cxnId="{15F491A7-A05B-4865-BAD3-3C5CB40D11EF}">
      <dgm:prSet/>
      <dgm:spPr/>
      <dgm:t>
        <a:bodyPr/>
        <a:lstStyle/>
        <a:p>
          <a:endParaRPr lang="en-US"/>
        </a:p>
      </dgm:t>
    </dgm:pt>
    <dgm:pt modelId="{2DF42A9A-C371-4089-B1FB-025586E22C97}" type="pres">
      <dgm:prSet presAssocID="{D66D3587-3903-4045-81F8-7443D3294A81}" presName="Name0" presStyleCnt="0">
        <dgm:presLayoutVars>
          <dgm:dir/>
          <dgm:resizeHandles val="exact"/>
        </dgm:presLayoutVars>
      </dgm:prSet>
      <dgm:spPr/>
    </dgm:pt>
    <dgm:pt modelId="{46E0DB9C-1E8D-43B3-AEA7-95183384C61A}" type="pres">
      <dgm:prSet presAssocID="{D66D3587-3903-4045-81F8-7443D3294A81}" presName="arrow" presStyleLbl="bgShp" presStyleIdx="0" presStyleCnt="1" custScaleY="46012" custLinFactNeighborX="-2" custLinFactNeighborY="36"/>
      <dgm:spPr>
        <a:solidFill>
          <a:srgbClr val="0070C0"/>
        </a:solidFill>
        <a:ln>
          <a:solidFill>
            <a:srgbClr val="00B0F0"/>
          </a:solidFill>
        </a:ln>
      </dgm:spPr>
    </dgm:pt>
    <dgm:pt modelId="{C8BF174A-E574-4A20-8BA2-D64396308824}" type="pres">
      <dgm:prSet presAssocID="{D66D3587-3903-4045-81F8-7443D3294A81}" presName="points" presStyleCnt="0"/>
      <dgm:spPr/>
    </dgm:pt>
    <dgm:pt modelId="{92417202-DBBC-4E31-8AE9-5F9771E2191E}" type="pres">
      <dgm:prSet presAssocID="{A2B0CE2C-F717-47F7-A9EE-2CCABE052F11}" presName="compositeA" presStyleCnt="0"/>
      <dgm:spPr/>
    </dgm:pt>
    <dgm:pt modelId="{F6727AE1-CEE6-4951-97B3-604E9DB79F9F}" type="pres">
      <dgm:prSet presAssocID="{A2B0CE2C-F717-47F7-A9EE-2CCABE052F11}" presName="textA" presStyleLbl="revTx" presStyleIdx="0" presStyleCnt="7">
        <dgm:presLayoutVars>
          <dgm:bulletEnabled val="1"/>
        </dgm:presLayoutVars>
      </dgm:prSet>
      <dgm:spPr/>
    </dgm:pt>
    <dgm:pt modelId="{350A5DB8-0B3C-4992-9FC7-81DFEE93D441}" type="pres">
      <dgm:prSet presAssocID="{A2B0CE2C-F717-47F7-A9EE-2CCABE052F11}" presName="circleA" presStyleLbl="node1" presStyleIdx="0" presStyleCnt="7"/>
      <dgm:spPr>
        <a:solidFill>
          <a:srgbClr val="00B0F0"/>
        </a:solidFill>
      </dgm:spPr>
    </dgm:pt>
    <dgm:pt modelId="{6FBFA9B6-1AA7-4C8F-8BAF-9BC1B5453444}" type="pres">
      <dgm:prSet presAssocID="{A2B0CE2C-F717-47F7-A9EE-2CCABE052F11}" presName="spaceA" presStyleCnt="0"/>
      <dgm:spPr/>
    </dgm:pt>
    <dgm:pt modelId="{5588E43A-CC4B-4044-870D-C81413F31356}" type="pres">
      <dgm:prSet presAssocID="{2DCD2FFC-9394-4F0D-A424-97CA7E677AAD}" presName="space" presStyleCnt="0"/>
      <dgm:spPr/>
    </dgm:pt>
    <dgm:pt modelId="{3459B34D-FE9B-4CE6-925F-FCC6A2387F33}" type="pres">
      <dgm:prSet presAssocID="{3458D8DB-EF4B-4714-982D-2A26E19D9105}" presName="compositeB" presStyleCnt="0"/>
      <dgm:spPr/>
    </dgm:pt>
    <dgm:pt modelId="{3BA84EA8-0FA8-4962-BA76-A63C7D876D85}" type="pres">
      <dgm:prSet presAssocID="{3458D8DB-EF4B-4714-982D-2A26E19D9105}" presName="textB" presStyleLbl="revTx" presStyleIdx="1" presStyleCnt="7">
        <dgm:presLayoutVars>
          <dgm:bulletEnabled val="1"/>
        </dgm:presLayoutVars>
      </dgm:prSet>
      <dgm:spPr/>
    </dgm:pt>
    <dgm:pt modelId="{267A91B7-B051-4667-A061-822F51ABC226}" type="pres">
      <dgm:prSet presAssocID="{3458D8DB-EF4B-4714-982D-2A26E19D9105}" presName="circleB" presStyleLbl="node1" presStyleIdx="1" presStyleCnt="7"/>
      <dgm:spPr>
        <a:solidFill>
          <a:srgbClr val="00B0F0"/>
        </a:solidFill>
      </dgm:spPr>
    </dgm:pt>
    <dgm:pt modelId="{50834B2F-436F-4081-9B17-B680455AD01D}" type="pres">
      <dgm:prSet presAssocID="{3458D8DB-EF4B-4714-982D-2A26E19D9105}" presName="spaceB" presStyleCnt="0"/>
      <dgm:spPr/>
    </dgm:pt>
    <dgm:pt modelId="{956BF629-A712-4F9D-AB53-C1A0F10FC2EC}" type="pres">
      <dgm:prSet presAssocID="{E6D9388D-9C17-444D-BF55-AD0E30B8E05E}" presName="space" presStyleCnt="0"/>
      <dgm:spPr/>
    </dgm:pt>
    <dgm:pt modelId="{ADA8AB72-5790-4BE7-B7A2-2E96918F1CFB}" type="pres">
      <dgm:prSet presAssocID="{752EF23B-8B8E-46A8-A89C-05D2A8210574}" presName="compositeA" presStyleCnt="0"/>
      <dgm:spPr/>
    </dgm:pt>
    <dgm:pt modelId="{C74763C7-9EF9-494E-8DCE-A2E12CBDAAC3}" type="pres">
      <dgm:prSet presAssocID="{752EF23B-8B8E-46A8-A89C-05D2A8210574}" presName="textA" presStyleLbl="revTx" presStyleIdx="2" presStyleCnt="7">
        <dgm:presLayoutVars>
          <dgm:bulletEnabled val="1"/>
        </dgm:presLayoutVars>
      </dgm:prSet>
      <dgm:spPr/>
    </dgm:pt>
    <dgm:pt modelId="{1852FA30-03B7-4BF6-A744-08705E89C2DA}" type="pres">
      <dgm:prSet presAssocID="{752EF23B-8B8E-46A8-A89C-05D2A8210574}" presName="circleA" presStyleLbl="node1" presStyleIdx="2" presStyleCnt="7"/>
      <dgm:spPr>
        <a:solidFill>
          <a:srgbClr val="00B0F0"/>
        </a:solidFill>
      </dgm:spPr>
    </dgm:pt>
    <dgm:pt modelId="{70F00DD1-D6E9-45E6-9640-180399430EB4}" type="pres">
      <dgm:prSet presAssocID="{752EF23B-8B8E-46A8-A89C-05D2A8210574}" presName="spaceA" presStyleCnt="0"/>
      <dgm:spPr/>
    </dgm:pt>
    <dgm:pt modelId="{8A06E129-FB1B-487E-A996-ADCFA94EA254}" type="pres">
      <dgm:prSet presAssocID="{03D69BC0-6675-4715-9DDD-291C57C8BE0B}" presName="space" presStyleCnt="0"/>
      <dgm:spPr/>
    </dgm:pt>
    <dgm:pt modelId="{4D09E641-2424-4E17-965C-BEC776D75B81}" type="pres">
      <dgm:prSet presAssocID="{C30927D8-EA69-45F4-B4EA-2075B10C2817}" presName="compositeB" presStyleCnt="0"/>
      <dgm:spPr/>
    </dgm:pt>
    <dgm:pt modelId="{106906AF-8630-44B5-A5D3-C6608EA4882E}" type="pres">
      <dgm:prSet presAssocID="{C30927D8-EA69-45F4-B4EA-2075B10C2817}" presName="textB" presStyleLbl="revTx" presStyleIdx="3" presStyleCnt="7">
        <dgm:presLayoutVars>
          <dgm:bulletEnabled val="1"/>
        </dgm:presLayoutVars>
      </dgm:prSet>
      <dgm:spPr/>
    </dgm:pt>
    <dgm:pt modelId="{27983FD6-530A-47D2-944E-5867F0F5AE55}" type="pres">
      <dgm:prSet presAssocID="{C30927D8-EA69-45F4-B4EA-2075B10C2817}" presName="circleB" presStyleLbl="node1" presStyleIdx="3" presStyleCnt="7"/>
      <dgm:spPr>
        <a:solidFill>
          <a:srgbClr val="00B0F0"/>
        </a:solidFill>
      </dgm:spPr>
    </dgm:pt>
    <dgm:pt modelId="{2DA34697-6F68-4D25-A2FD-BF33C38A6071}" type="pres">
      <dgm:prSet presAssocID="{C30927D8-EA69-45F4-B4EA-2075B10C2817}" presName="spaceB" presStyleCnt="0"/>
      <dgm:spPr/>
    </dgm:pt>
    <dgm:pt modelId="{C6AE659A-7DA5-4E9C-852B-F636E2A45F5F}" type="pres">
      <dgm:prSet presAssocID="{43A222C8-B3D4-4DDC-8678-1FD4A3B3A17B}" presName="space" presStyleCnt="0"/>
      <dgm:spPr/>
    </dgm:pt>
    <dgm:pt modelId="{EBFAB22A-DCC1-434C-B676-006A3243D175}" type="pres">
      <dgm:prSet presAssocID="{4B418DF4-4096-45FF-9047-4A8B6C31917D}" presName="compositeA" presStyleCnt="0"/>
      <dgm:spPr/>
    </dgm:pt>
    <dgm:pt modelId="{0C574AB7-A4BF-43A8-ACD7-A59B4E89153B}" type="pres">
      <dgm:prSet presAssocID="{4B418DF4-4096-45FF-9047-4A8B6C31917D}" presName="textA" presStyleLbl="revTx" presStyleIdx="4" presStyleCnt="7">
        <dgm:presLayoutVars>
          <dgm:bulletEnabled val="1"/>
        </dgm:presLayoutVars>
      </dgm:prSet>
      <dgm:spPr/>
    </dgm:pt>
    <dgm:pt modelId="{A711BDE9-6694-45D7-ADA7-897C71A59607}" type="pres">
      <dgm:prSet presAssocID="{4B418DF4-4096-45FF-9047-4A8B6C31917D}" presName="circleA" presStyleLbl="node1" presStyleIdx="4" presStyleCnt="7"/>
      <dgm:spPr>
        <a:solidFill>
          <a:srgbClr val="00B0F0"/>
        </a:solidFill>
      </dgm:spPr>
    </dgm:pt>
    <dgm:pt modelId="{3E9D6247-327F-4138-ACA4-400AEF36AD68}" type="pres">
      <dgm:prSet presAssocID="{4B418DF4-4096-45FF-9047-4A8B6C31917D}" presName="spaceA" presStyleCnt="0"/>
      <dgm:spPr/>
    </dgm:pt>
    <dgm:pt modelId="{7635B04D-44C8-4DF2-A558-02AB4A72E660}" type="pres">
      <dgm:prSet presAssocID="{1985A286-58D9-4B7D-928F-BE03DBF48084}" presName="space" presStyleCnt="0"/>
      <dgm:spPr/>
    </dgm:pt>
    <dgm:pt modelId="{3077E5D4-1F6F-47CB-8837-74AE3E191BB3}" type="pres">
      <dgm:prSet presAssocID="{88D99280-3572-45D7-B606-77B8B4C00438}" presName="compositeB" presStyleCnt="0"/>
      <dgm:spPr/>
    </dgm:pt>
    <dgm:pt modelId="{BE0E7DC0-ABB0-4538-8860-4B86A137A420}" type="pres">
      <dgm:prSet presAssocID="{88D99280-3572-45D7-B606-77B8B4C00438}" presName="textB" presStyleLbl="revTx" presStyleIdx="5" presStyleCnt="7">
        <dgm:presLayoutVars>
          <dgm:bulletEnabled val="1"/>
        </dgm:presLayoutVars>
      </dgm:prSet>
      <dgm:spPr/>
    </dgm:pt>
    <dgm:pt modelId="{DF2146DC-4D9A-4F46-848A-B76BF9995EAA}" type="pres">
      <dgm:prSet presAssocID="{88D99280-3572-45D7-B606-77B8B4C00438}" presName="circleB" presStyleLbl="node1" presStyleIdx="5" presStyleCnt="7"/>
      <dgm:spPr>
        <a:solidFill>
          <a:srgbClr val="00B0F0"/>
        </a:solidFill>
      </dgm:spPr>
    </dgm:pt>
    <dgm:pt modelId="{C7328A7E-9969-48AE-BBD8-D0F07747BD84}" type="pres">
      <dgm:prSet presAssocID="{88D99280-3572-45D7-B606-77B8B4C00438}" presName="spaceB" presStyleCnt="0"/>
      <dgm:spPr/>
    </dgm:pt>
    <dgm:pt modelId="{54BDD886-FA63-4623-B10A-D701EAC6B34D}" type="pres">
      <dgm:prSet presAssocID="{7D20F4E1-783F-4C57-850D-065301B7FAEF}" presName="space" presStyleCnt="0"/>
      <dgm:spPr/>
    </dgm:pt>
    <dgm:pt modelId="{50FFC469-5929-4A7E-B51E-5CCA73BE45A2}" type="pres">
      <dgm:prSet presAssocID="{E9D4DB2F-7062-42E3-BC8E-CF24ABB4BF3B}" presName="compositeA" presStyleCnt="0"/>
      <dgm:spPr/>
    </dgm:pt>
    <dgm:pt modelId="{98ACFD1F-4065-4942-B370-F72BC726768A}" type="pres">
      <dgm:prSet presAssocID="{E9D4DB2F-7062-42E3-BC8E-CF24ABB4BF3B}" presName="textA" presStyleLbl="revTx" presStyleIdx="6" presStyleCnt="7">
        <dgm:presLayoutVars>
          <dgm:bulletEnabled val="1"/>
        </dgm:presLayoutVars>
      </dgm:prSet>
      <dgm:spPr/>
    </dgm:pt>
    <dgm:pt modelId="{FA98AE40-4BBC-4F69-BF5E-98ADA3E23187}" type="pres">
      <dgm:prSet presAssocID="{E9D4DB2F-7062-42E3-BC8E-CF24ABB4BF3B}" presName="circleA" presStyleLbl="node1" presStyleIdx="6" presStyleCnt="7"/>
      <dgm:spPr>
        <a:solidFill>
          <a:srgbClr val="00B0F0"/>
        </a:solidFill>
      </dgm:spPr>
    </dgm:pt>
    <dgm:pt modelId="{882FF535-2152-43AA-A348-0D2FDDC2256E}" type="pres">
      <dgm:prSet presAssocID="{E9D4DB2F-7062-42E3-BC8E-CF24ABB4BF3B}" presName="spaceA" presStyleCnt="0"/>
      <dgm:spPr/>
    </dgm:pt>
  </dgm:ptLst>
  <dgm:cxnLst>
    <dgm:cxn modelId="{11FC8213-59D3-4308-B05C-8097A8C45D5A}" type="presOf" srcId="{E9D4DB2F-7062-42E3-BC8E-CF24ABB4BF3B}" destId="{98ACFD1F-4065-4942-B370-F72BC726768A}" srcOrd="0" destOrd="0" presId="urn:microsoft.com/office/officeart/2005/8/layout/hProcess11"/>
    <dgm:cxn modelId="{03A3561C-E680-4C4F-9D5D-96F6694AEFD4}" srcId="{D66D3587-3903-4045-81F8-7443D3294A81}" destId="{C30927D8-EA69-45F4-B4EA-2075B10C2817}" srcOrd="3" destOrd="0" parTransId="{27CF48F2-250B-429E-81E9-E9B64A53BC2D}" sibTransId="{43A222C8-B3D4-4DDC-8678-1FD4A3B3A17B}"/>
    <dgm:cxn modelId="{0D28A81F-04E2-452A-AF71-8C2C3982E2D5}" type="presOf" srcId="{88D99280-3572-45D7-B606-77B8B4C00438}" destId="{BE0E7DC0-ABB0-4538-8860-4B86A137A420}" srcOrd="0" destOrd="0" presId="urn:microsoft.com/office/officeart/2005/8/layout/hProcess11"/>
    <dgm:cxn modelId="{62FC4E36-77DB-4AD4-BDD1-5894B566950F}" srcId="{D66D3587-3903-4045-81F8-7443D3294A81}" destId="{752EF23B-8B8E-46A8-A89C-05D2A8210574}" srcOrd="2" destOrd="0" parTransId="{79EE67EC-92CC-4978-A634-38D6BF2DBCC9}" sibTransId="{03D69BC0-6675-4715-9DDD-291C57C8BE0B}"/>
    <dgm:cxn modelId="{7258765C-8FBE-454E-B2B4-C995F5AF30F5}" type="presOf" srcId="{A2B0CE2C-F717-47F7-A9EE-2CCABE052F11}" destId="{F6727AE1-CEE6-4951-97B3-604E9DB79F9F}" srcOrd="0" destOrd="0" presId="urn:microsoft.com/office/officeart/2005/8/layout/hProcess11"/>
    <dgm:cxn modelId="{66D1F346-57A0-4F62-A598-EA2B41D86369}" srcId="{D66D3587-3903-4045-81F8-7443D3294A81}" destId="{A2B0CE2C-F717-47F7-A9EE-2CCABE052F11}" srcOrd="0" destOrd="0" parTransId="{3354EDA3-7482-4D44-8FFE-2D0BB33F1210}" sibTransId="{2DCD2FFC-9394-4F0D-A424-97CA7E677AAD}"/>
    <dgm:cxn modelId="{522AE74D-2019-4718-A825-FA5F8FC9986E}" type="presOf" srcId="{3458D8DB-EF4B-4714-982D-2A26E19D9105}" destId="{3BA84EA8-0FA8-4962-BA76-A63C7D876D85}" srcOrd="0" destOrd="0" presId="urn:microsoft.com/office/officeart/2005/8/layout/hProcess11"/>
    <dgm:cxn modelId="{A3531859-D977-40CC-846C-32355F8ACB7D}" type="presOf" srcId="{D66D3587-3903-4045-81F8-7443D3294A81}" destId="{2DF42A9A-C371-4089-B1FB-025586E22C97}" srcOrd="0" destOrd="0" presId="urn:microsoft.com/office/officeart/2005/8/layout/hProcess11"/>
    <dgm:cxn modelId="{68AB827E-BADD-4380-BA58-CF84DF45D380}" type="presOf" srcId="{752EF23B-8B8E-46A8-A89C-05D2A8210574}" destId="{C74763C7-9EF9-494E-8DCE-A2E12CBDAAC3}" srcOrd="0" destOrd="0" presId="urn:microsoft.com/office/officeart/2005/8/layout/hProcess11"/>
    <dgm:cxn modelId="{3A47CE9B-0089-49DC-B648-44B02C4E7333}" srcId="{D66D3587-3903-4045-81F8-7443D3294A81}" destId="{3458D8DB-EF4B-4714-982D-2A26E19D9105}" srcOrd="1" destOrd="0" parTransId="{E53B58F9-77D5-4C2A-9A3C-7FBED5096346}" sibTransId="{E6D9388D-9C17-444D-BF55-AD0E30B8E05E}"/>
    <dgm:cxn modelId="{15F491A7-A05B-4865-BAD3-3C5CB40D11EF}" srcId="{D66D3587-3903-4045-81F8-7443D3294A81}" destId="{E9D4DB2F-7062-42E3-BC8E-CF24ABB4BF3B}" srcOrd="6" destOrd="0" parTransId="{72C82D7E-2240-4AC7-9269-DF1DB7D2CB78}" sibTransId="{174FDA2E-2FAC-496A-92F1-8994C2C7C54F}"/>
    <dgm:cxn modelId="{31D1C3C6-215D-4B4D-9C60-12296716FC9D}" type="presOf" srcId="{4B418DF4-4096-45FF-9047-4A8B6C31917D}" destId="{0C574AB7-A4BF-43A8-ACD7-A59B4E89153B}" srcOrd="0" destOrd="0" presId="urn:microsoft.com/office/officeart/2005/8/layout/hProcess11"/>
    <dgm:cxn modelId="{4ECD78CE-0006-4CFD-8F01-C075F068FCB0}" srcId="{D66D3587-3903-4045-81F8-7443D3294A81}" destId="{88D99280-3572-45D7-B606-77B8B4C00438}" srcOrd="5" destOrd="0" parTransId="{1355472F-B84D-4E0B-AD4F-177F61B276F0}" sibTransId="{7D20F4E1-783F-4C57-850D-065301B7FAEF}"/>
    <dgm:cxn modelId="{B84B00E1-08D0-4F8A-A93D-16923A0D8152}" srcId="{D66D3587-3903-4045-81F8-7443D3294A81}" destId="{4B418DF4-4096-45FF-9047-4A8B6C31917D}" srcOrd="4" destOrd="0" parTransId="{FD064A8F-39F9-49AD-99BD-4741B492689B}" sibTransId="{1985A286-58D9-4B7D-928F-BE03DBF48084}"/>
    <dgm:cxn modelId="{3E84A7EC-4EE8-477A-9B64-36AEDEC2ADA0}" type="presOf" srcId="{C30927D8-EA69-45F4-B4EA-2075B10C2817}" destId="{106906AF-8630-44B5-A5D3-C6608EA4882E}" srcOrd="0" destOrd="0" presId="urn:microsoft.com/office/officeart/2005/8/layout/hProcess11"/>
    <dgm:cxn modelId="{FBD0A877-1E7E-49A6-831A-1C3171448306}" type="presParOf" srcId="{2DF42A9A-C371-4089-B1FB-025586E22C97}" destId="{46E0DB9C-1E8D-43B3-AEA7-95183384C61A}" srcOrd="0" destOrd="0" presId="urn:microsoft.com/office/officeart/2005/8/layout/hProcess11"/>
    <dgm:cxn modelId="{97DA92BD-E10A-4251-8C17-6D872AFC0A37}" type="presParOf" srcId="{2DF42A9A-C371-4089-B1FB-025586E22C97}" destId="{C8BF174A-E574-4A20-8BA2-D64396308824}" srcOrd="1" destOrd="0" presId="urn:microsoft.com/office/officeart/2005/8/layout/hProcess11"/>
    <dgm:cxn modelId="{F96B7594-F49A-4BB1-A2DB-C1390641CBFE}" type="presParOf" srcId="{C8BF174A-E574-4A20-8BA2-D64396308824}" destId="{92417202-DBBC-4E31-8AE9-5F9771E2191E}" srcOrd="0" destOrd="0" presId="urn:microsoft.com/office/officeart/2005/8/layout/hProcess11"/>
    <dgm:cxn modelId="{3F5CFC1A-0DD9-4986-BB1A-6FE2711482A8}" type="presParOf" srcId="{92417202-DBBC-4E31-8AE9-5F9771E2191E}" destId="{F6727AE1-CEE6-4951-97B3-604E9DB79F9F}" srcOrd="0" destOrd="0" presId="urn:microsoft.com/office/officeart/2005/8/layout/hProcess11"/>
    <dgm:cxn modelId="{405CFB1C-68AC-49C6-B031-9FDADB4100A3}" type="presParOf" srcId="{92417202-DBBC-4E31-8AE9-5F9771E2191E}" destId="{350A5DB8-0B3C-4992-9FC7-81DFEE93D441}" srcOrd="1" destOrd="0" presId="urn:microsoft.com/office/officeart/2005/8/layout/hProcess11"/>
    <dgm:cxn modelId="{C5CF9410-5E11-4244-8799-220317EBEDDE}" type="presParOf" srcId="{92417202-DBBC-4E31-8AE9-5F9771E2191E}" destId="{6FBFA9B6-1AA7-4C8F-8BAF-9BC1B5453444}" srcOrd="2" destOrd="0" presId="urn:microsoft.com/office/officeart/2005/8/layout/hProcess11"/>
    <dgm:cxn modelId="{0D7AF796-A8D7-48B3-8F01-A04A402BDBC5}" type="presParOf" srcId="{C8BF174A-E574-4A20-8BA2-D64396308824}" destId="{5588E43A-CC4B-4044-870D-C81413F31356}" srcOrd="1" destOrd="0" presId="urn:microsoft.com/office/officeart/2005/8/layout/hProcess11"/>
    <dgm:cxn modelId="{D3BF75D2-2778-4713-8D4D-1F5FC2ACE628}" type="presParOf" srcId="{C8BF174A-E574-4A20-8BA2-D64396308824}" destId="{3459B34D-FE9B-4CE6-925F-FCC6A2387F33}" srcOrd="2" destOrd="0" presId="urn:microsoft.com/office/officeart/2005/8/layout/hProcess11"/>
    <dgm:cxn modelId="{EBD0FCA0-640E-4375-AA8C-96D892C9CEC5}" type="presParOf" srcId="{3459B34D-FE9B-4CE6-925F-FCC6A2387F33}" destId="{3BA84EA8-0FA8-4962-BA76-A63C7D876D85}" srcOrd="0" destOrd="0" presId="urn:microsoft.com/office/officeart/2005/8/layout/hProcess11"/>
    <dgm:cxn modelId="{1CE36580-ECBB-493B-830C-4465FF7FDF37}" type="presParOf" srcId="{3459B34D-FE9B-4CE6-925F-FCC6A2387F33}" destId="{267A91B7-B051-4667-A061-822F51ABC226}" srcOrd="1" destOrd="0" presId="urn:microsoft.com/office/officeart/2005/8/layout/hProcess11"/>
    <dgm:cxn modelId="{3968C4D1-E594-4394-A957-B13C3782FC2E}" type="presParOf" srcId="{3459B34D-FE9B-4CE6-925F-FCC6A2387F33}" destId="{50834B2F-436F-4081-9B17-B680455AD01D}" srcOrd="2" destOrd="0" presId="urn:microsoft.com/office/officeart/2005/8/layout/hProcess11"/>
    <dgm:cxn modelId="{09B0310F-9E99-4FD6-B643-DB774E05168A}" type="presParOf" srcId="{C8BF174A-E574-4A20-8BA2-D64396308824}" destId="{956BF629-A712-4F9D-AB53-C1A0F10FC2EC}" srcOrd="3" destOrd="0" presId="urn:microsoft.com/office/officeart/2005/8/layout/hProcess11"/>
    <dgm:cxn modelId="{B9F2E001-FC5C-4F59-9BB4-397700B186A3}" type="presParOf" srcId="{C8BF174A-E574-4A20-8BA2-D64396308824}" destId="{ADA8AB72-5790-4BE7-B7A2-2E96918F1CFB}" srcOrd="4" destOrd="0" presId="urn:microsoft.com/office/officeart/2005/8/layout/hProcess11"/>
    <dgm:cxn modelId="{A9E76D83-B91A-4042-A01E-1E2E67F0AF0B}" type="presParOf" srcId="{ADA8AB72-5790-4BE7-B7A2-2E96918F1CFB}" destId="{C74763C7-9EF9-494E-8DCE-A2E12CBDAAC3}" srcOrd="0" destOrd="0" presId="urn:microsoft.com/office/officeart/2005/8/layout/hProcess11"/>
    <dgm:cxn modelId="{CE4E9DDD-6229-4314-B29F-9037AB3DAD6A}" type="presParOf" srcId="{ADA8AB72-5790-4BE7-B7A2-2E96918F1CFB}" destId="{1852FA30-03B7-4BF6-A744-08705E89C2DA}" srcOrd="1" destOrd="0" presId="urn:microsoft.com/office/officeart/2005/8/layout/hProcess11"/>
    <dgm:cxn modelId="{5728C266-5A50-46A9-A3DA-2BC62075F908}" type="presParOf" srcId="{ADA8AB72-5790-4BE7-B7A2-2E96918F1CFB}" destId="{70F00DD1-D6E9-45E6-9640-180399430EB4}" srcOrd="2" destOrd="0" presId="urn:microsoft.com/office/officeart/2005/8/layout/hProcess11"/>
    <dgm:cxn modelId="{808CAF62-5EA8-4252-ACCD-F25078D7CC3B}" type="presParOf" srcId="{C8BF174A-E574-4A20-8BA2-D64396308824}" destId="{8A06E129-FB1B-487E-A996-ADCFA94EA254}" srcOrd="5" destOrd="0" presId="urn:microsoft.com/office/officeart/2005/8/layout/hProcess11"/>
    <dgm:cxn modelId="{3AE9E7FA-405D-4754-9291-21443712FCB3}" type="presParOf" srcId="{C8BF174A-E574-4A20-8BA2-D64396308824}" destId="{4D09E641-2424-4E17-965C-BEC776D75B81}" srcOrd="6" destOrd="0" presId="urn:microsoft.com/office/officeart/2005/8/layout/hProcess11"/>
    <dgm:cxn modelId="{EFF5EB63-1B8A-4FC1-A96B-D76E13135805}" type="presParOf" srcId="{4D09E641-2424-4E17-965C-BEC776D75B81}" destId="{106906AF-8630-44B5-A5D3-C6608EA4882E}" srcOrd="0" destOrd="0" presId="urn:microsoft.com/office/officeart/2005/8/layout/hProcess11"/>
    <dgm:cxn modelId="{AE3FFF42-4A16-48BD-9727-F3B0C084C6C5}" type="presParOf" srcId="{4D09E641-2424-4E17-965C-BEC776D75B81}" destId="{27983FD6-530A-47D2-944E-5867F0F5AE55}" srcOrd="1" destOrd="0" presId="urn:microsoft.com/office/officeart/2005/8/layout/hProcess11"/>
    <dgm:cxn modelId="{42984253-D7B2-40BB-A2FD-F69CCD6D32C6}" type="presParOf" srcId="{4D09E641-2424-4E17-965C-BEC776D75B81}" destId="{2DA34697-6F68-4D25-A2FD-BF33C38A6071}" srcOrd="2" destOrd="0" presId="urn:microsoft.com/office/officeart/2005/8/layout/hProcess11"/>
    <dgm:cxn modelId="{7383043B-91A4-4164-85EB-FAB1C95A05AD}" type="presParOf" srcId="{C8BF174A-E574-4A20-8BA2-D64396308824}" destId="{C6AE659A-7DA5-4E9C-852B-F636E2A45F5F}" srcOrd="7" destOrd="0" presId="urn:microsoft.com/office/officeart/2005/8/layout/hProcess11"/>
    <dgm:cxn modelId="{22A68180-FC98-47CD-8BB2-8B61A760AEF1}" type="presParOf" srcId="{C8BF174A-E574-4A20-8BA2-D64396308824}" destId="{EBFAB22A-DCC1-434C-B676-006A3243D175}" srcOrd="8" destOrd="0" presId="urn:microsoft.com/office/officeart/2005/8/layout/hProcess11"/>
    <dgm:cxn modelId="{DC792F90-F949-45F0-8313-42501D43FBBB}" type="presParOf" srcId="{EBFAB22A-DCC1-434C-B676-006A3243D175}" destId="{0C574AB7-A4BF-43A8-ACD7-A59B4E89153B}" srcOrd="0" destOrd="0" presId="urn:microsoft.com/office/officeart/2005/8/layout/hProcess11"/>
    <dgm:cxn modelId="{22F914FC-D126-4680-8D95-4D04237D239B}" type="presParOf" srcId="{EBFAB22A-DCC1-434C-B676-006A3243D175}" destId="{A711BDE9-6694-45D7-ADA7-897C71A59607}" srcOrd="1" destOrd="0" presId="urn:microsoft.com/office/officeart/2005/8/layout/hProcess11"/>
    <dgm:cxn modelId="{E5AADD2A-43E8-4CA1-9100-16729DC5C7E8}" type="presParOf" srcId="{EBFAB22A-DCC1-434C-B676-006A3243D175}" destId="{3E9D6247-327F-4138-ACA4-400AEF36AD68}" srcOrd="2" destOrd="0" presId="urn:microsoft.com/office/officeart/2005/8/layout/hProcess11"/>
    <dgm:cxn modelId="{C0064980-762A-47C7-8DA2-AB719C3080FA}" type="presParOf" srcId="{C8BF174A-E574-4A20-8BA2-D64396308824}" destId="{7635B04D-44C8-4DF2-A558-02AB4A72E660}" srcOrd="9" destOrd="0" presId="urn:microsoft.com/office/officeart/2005/8/layout/hProcess11"/>
    <dgm:cxn modelId="{DC5DB5D9-E1B0-47E8-A0C4-F99EE221E122}" type="presParOf" srcId="{C8BF174A-E574-4A20-8BA2-D64396308824}" destId="{3077E5D4-1F6F-47CB-8837-74AE3E191BB3}" srcOrd="10" destOrd="0" presId="urn:microsoft.com/office/officeart/2005/8/layout/hProcess11"/>
    <dgm:cxn modelId="{2DBEFC73-2E15-4F5A-A6E3-093FDBDF0BCE}" type="presParOf" srcId="{3077E5D4-1F6F-47CB-8837-74AE3E191BB3}" destId="{BE0E7DC0-ABB0-4538-8860-4B86A137A420}" srcOrd="0" destOrd="0" presId="urn:microsoft.com/office/officeart/2005/8/layout/hProcess11"/>
    <dgm:cxn modelId="{E6F85240-A296-4DC2-929C-2C710B48A050}" type="presParOf" srcId="{3077E5D4-1F6F-47CB-8837-74AE3E191BB3}" destId="{DF2146DC-4D9A-4F46-848A-B76BF9995EAA}" srcOrd="1" destOrd="0" presId="urn:microsoft.com/office/officeart/2005/8/layout/hProcess11"/>
    <dgm:cxn modelId="{D5D28BD6-0A1C-4366-ABDB-690D597BFAC0}" type="presParOf" srcId="{3077E5D4-1F6F-47CB-8837-74AE3E191BB3}" destId="{C7328A7E-9969-48AE-BBD8-D0F07747BD84}" srcOrd="2" destOrd="0" presId="urn:microsoft.com/office/officeart/2005/8/layout/hProcess11"/>
    <dgm:cxn modelId="{57E533B7-83F9-4BCF-9957-5972D120CAEF}" type="presParOf" srcId="{C8BF174A-E574-4A20-8BA2-D64396308824}" destId="{54BDD886-FA63-4623-B10A-D701EAC6B34D}" srcOrd="11" destOrd="0" presId="urn:microsoft.com/office/officeart/2005/8/layout/hProcess11"/>
    <dgm:cxn modelId="{3AA33DF7-4658-4DB1-9EC2-66EE76EB8129}" type="presParOf" srcId="{C8BF174A-E574-4A20-8BA2-D64396308824}" destId="{50FFC469-5929-4A7E-B51E-5CCA73BE45A2}" srcOrd="12" destOrd="0" presId="urn:microsoft.com/office/officeart/2005/8/layout/hProcess11"/>
    <dgm:cxn modelId="{77955288-1334-4CBB-B426-8F614B0C0D85}" type="presParOf" srcId="{50FFC469-5929-4A7E-B51E-5CCA73BE45A2}" destId="{98ACFD1F-4065-4942-B370-F72BC726768A}" srcOrd="0" destOrd="0" presId="urn:microsoft.com/office/officeart/2005/8/layout/hProcess11"/>
    <dgm:cxn modelId="{2C6E8D72-B4CB-4CB2-9A60-9E2D4ACA80D3}" type="presParOf" srcId="{50FFC469-5929-4A7E-B51E-5CCA73BE45A2}" destId="{FA98AE40-4BBC-4F69-BF5E-98ADA3E23187}" srcOrd="1" destOrd="0" presId="urn:microsoft.com/office/officeart/2005/8/layout/hProcess11"/>
    <dgm:cxn modelId="{36C3F4CE-6558-409C-B663-A0FDC2995594}" type="presParOf" srcId="{50FFC469-5929-4A7E-B51E-5CCA73BE45A2}" destId="{882FF535-2152-43AA-A348-0D2FDDC2256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0DB9C-1E8D-43B3-AEA7-95183384C61A}">
      <dsp:nvSpPr>
        <dsp:cNvPr id="0" name=""/>
        <dsp:cNvSpPr/>
      </dsp:nvSpPr>
      <dsp:spPr>
        <a:xfrm>
          <a:off x="0" y="1775867"/>
          <a:ext cx="10510836" cy="800854"/>
        </a:xfrm>
        <a:prstGeom prst="notchedRightArrow">
          <a:avLst/>
        </a:prstGeom>
        <a:solidFill>
          <a:srgbClr val="0070C0"/>
        </a:solidFill>
        <a:ln>
          <a:solidFill>
            <a:srgbClr val="00B0F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7AE1-CEE6-4951-97B3-604E9DB79F9F}">
      <dsp:nvSpPr>
        <dsp:cNvPr id="0" name=""/>
        <dsp:cNvSpPr/>
      </dsp:nvSpPr>
      <dsp:spPr>
        <a:xfrm>
          <a:off x="808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1997 </a:t>
          </a:r>
          <a:r>
            <a:rPr lang="en-US" sz="1200" kern="1200" dirty="0"/>
            <a:t>Oxycodone hits market</a:t>
          </a:r>
        </a:p>
      </dsp:txBody>
      <dsp:txXfrm>
        <a:off x="808" y="0"/>
        <a:ext cx="1295635" cy="1740534"/>
      </dsp:txXfrm>
    </dsp:sp>
    <dsp:sp modelId="{350A5DB8-0B3C-4992-9FC7-81DFEE93D441}">
      <dsp:nvSpPr>
        <dsp:cNvPr id="0" name=""/>
        <dsp:cNvSpPr/>
      </dsp:nvSpPr>
      <dsp:spPr>
        <a:xfrm>
          <a:off x="43105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84EA8-0FA8-4962-BA76-A63C7D876D85}">
      <dsp:nvSpPr>
        <dsp:cNvPr id="0" name=""/>
        <dsp:cNvSpPr/>
      </dsp:nvSpPr>
      <dsp:spPr>
        <a:xfrm>
          <a:off x="1361225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2000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Purdue profits 1.1 billion</a:t>
          </a:r>
        </a:p>
      </dsp:txBody>
      <dsp:txXfrm>
        <a:off x="1361225" y="2610802"/>
        <a:ext cx="1295635" cy="1740534"/>
      </dsp:txXfrm>
    </dsp:sp>
    <dsp:sp modelId="{267A91B7-B051-4667-A061-822F51ABC226}">
      <dsp:nvSpPr>
        <dsp:cNvPr id="0" name=""/>
        <dsp:cNvSpPr/>
      </dsp:nvSpPr>
      <dsp:spPr>
        <a:xfrm>
          <a:off x="1791475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63C7-9EF9-494E-8DCE-A2E12CBDAAC3}">
      <dsp:nvSpPr>
        <dsp:cNvPr id="0" name=""/>
        <dsp:cNvSpPr/>
      </dsp:nvSpPr>
      <dsp:spPr>
        <a:xfrm>
          <a:off x="2721642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2002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release broken</a:t>
          </a:r>
        </a:p>
      </dsp:txBody>
      <dsp:txXfrm>
        <a:off x="2721642" y="0"/>
        <a:ext cx="1295635" cy="1740534"/>
      </dsp:txXfrm>
    </dsp:sp>
    <dsp:sp modelId="{1852FA30-03B7-4BF6-A744-08705E89C2DA}">
      <dsp:nvSpPr>
        <dsp:cNvPr id="0" name=""/>
        <dsp:cNvSpPr/>
      </dsp:nvSpPr>
      <dsp:spPr>
        <a:xfrm>
          <a:off x="3151892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6AF-8630-44B5-A5D3-C6608EA4882E}">
      <dsp:nvSpPr>
        <dsp:cNvPr id="0" name=""/>
        <dsp:cNvSpPr/>
      </dsp:nvSpPr>
      <dsp:spPr>
        <a:xfrm>
          <a:off x="4082059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Admits oxy addicting</a:t>
          </a:r>
        </a:p>
      </dsp:txBody>
      <dsp:txXfrm>
        <a:off x="4082059" y="2610802"/>
        <a:ext cx="1295635" cy="1740534"/>
      </dsp:txXfrm>
    </dsp:sp>
    <dsp:sp modelId="{27983FD6-530A-47D2-944E-5867F0F5AE55}">
      <dsp:nvSpPr>
        <dsp:cNvPr id="0" name=""/>
        <dsp:cNvSpPr/>
      </dsp:nvSpPr>
      <dsp:spPr>
        <a:xfrm>
          <a:off x="451230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74AB7-A4BF-43A8-ACD7-A59B4E89153B}">
      <dsp:nvSpPr>
        <dsp:cNvPr id="0" name=""/>
        <dsp:cNvSpPr/>
      </dsp:nvSpPr>
      <dsp:spPr>
        <a:xfrm>
          <a:off x="5442475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unbreakable formula</a:t>
          </a:r>
        </a:p>
      </dsp:txBody>
      <dsp:txXfrm>
        <a:off x="5442475" y="0"/>
        <a:ext cx="1295635" cy="1740534"/>
      </dsp:txXfrm>
    </dsp:sp>
    <dsp:sp modelId="{A711BDE9-6694-45D7-ADA7-897C71A59607}">
      <dsp:nvSpPr>
        <dsp:cNvPr id="0" name=""/>
        <dsp:cNvSpPr/>
      </dsp:nvSpPr>
      <dsp:spPr>
        <a:xfrm>
          <a:off x="5872726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7DC0-ABB0-4538-8860-4B86A137A420}">
      <dsp:nvSpPr>
        <dsp:cNvPr id="0" name=""/>
        <dsp:cNvSpPr/>
      </dsp:nvSpPr>
      <dsp:spPr>
        <a:xfrm>
          <a:off x="6802892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2015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Fentanyl hits TN</a:t>
          </a:r>
        </a:p>
      </dsp:txBody>
      <dsp:txXfrm>
        <a:off x="6802892" y="2610802"/>
        <a:ext cx="1295635" cy="1740534"/>
      </dsp:txXfrm>
    </dsp:sp>
    <dsp:sp modelId="{DF2146DC-4D9A-4F46-848A-B76BF9995EAA}">
      <dsp:nvSpPr>
        <dsp:cNvPr id="0" name=""/>
        <dsp:cNvSpPr/>
      </dsp:nvSpPr>
      <dsp:spPr>
        <a:xfrm>
          <a:off x="7233143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CFD1F-4065-4942-B370-F72BC726768A}">
      <dsp:nvSpPr>
        <dsp:cNvPr id="0" name=""/>
        <dsp:cNvSpPr/>
      </dsp:nvSpPr>
      <dsp:spPr>
        <a:xfrm>
          <a:off x="8163309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Opiate epidemic declared</a:t>
          </a:r>
        </a:p>
      </dsp:txBody>
      <dsp:txXfrm>
        <a:off x="8163309" y="0"/>
        <a:ext cx="1295635" cy="1740534"/>
      </dsp:txXfrm>
    </dsp:sp>
    <dsp:sp modelId="{FA98AE40-4BBC-4F69-BF5E-98ADA3E23187}">
      <dsp:nvSpPr>
        <dsp:cNvPr id="0" name=""/>
        <dsp:cNvSpPr/>
      </dsp:nvSpPr>
      <dsp:spPr>
        <a:xfrm>
          <a:off x="8593560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" TargetMode="External"/><Relationship Id="rId2" Type="http://schemas.openxmlformats.org/officeDocument/2006/relationships/hyperlink" Target="https://www.cdc.gov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ncbi.nlm.nih.gov/pmc/articles/PMC2622774/" TargetMode="External"/><Relationship Id="rId4" Type="http://schemas.openxmlformats.org/officeDocument/2006/relationships/hyperlink" Target="https://www.tn.gov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Prescriptions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Alsider</a:t>
            </a:r>
          </a:p>
        </p:txBody>
      </p:sp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66F388-E3B3-2A82-5A0D-2ABDB6D75E8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282807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BC78-E8C2-02DD-27ED-625D92F6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USA 1980-2020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6D405-73D9-9F62-CC1F-CC360DC3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7993B-E95D-4C15-CAD2-A50C86C9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9CD0C8-B4E7-89DD-9E8D-3088813A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53C92F9-0BED-AC2C-2229-5B5D3C350E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8794709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88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3887-D7A8-5694-4967-74564F2E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OD BY Drug and Year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5A187-C856-19A2-1866-ED2B2093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8547-999C-4E0C-4BA8-F57D8FB0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2D713B-871D-8859-A542-40DADA17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62E1AC-0899-14C3-2490-3AF12EBD660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73698130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04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B834-2E8B-DC57-8EED-009400F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2FF9-7B2D-4F58-FD08-6C58DEF2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37F80-CA2B-C9EF-6C20-6E1345A6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25FE0F4-6498-061C-3516-DC326C52649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03681007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AB6E34-F569-7CE6-7326-84755574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01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0F51-73F5-0362-D155-7811F4BC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Non-fatal OD by drug and year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1BB4D-16B0-CFC2-FD80-17AED1C7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F1456-2E9A-3E65-C26D-7630B101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4394F1B-2EF6-EC01-BC1D-FB02FC73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5EA1F9-A278-963E-0B3D-10EEED5C58D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632816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133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B537-9C26-DFE3-A904-6A2972B5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EDC53-43B4-7324-14B3-C27FA347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C669E-36E2-4715-87CE-8A553374C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C04B89-DB3A-342E-1570-5F6B5E73D3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D1D1B0D-96A3-1FF8-78C9-A724CF4D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774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Sources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>
                <a:hlinkClick r:id="rId2"/>
              </a:rPr>
              <a:t>https://www.cdc.gov/</a:t>
            </a:r>
            <a:endParaRPr lang="en-US" dirty="0"/>
          </a:p>
          <a:p>
            <a:pPr lvl="0"/>
            <a:r>
              <a:rPr lang="en-US" dirty="0">
                <a:hlinkClick r:id="rId3"/>
              </a:rPr>
              <a:t>https://www.census.gov/</a:t>
            </a:r>
            <a:endParaRPr lang="en-US" dirty="0"/>
          </a:p>
          <a:p>
            <a:pPr lvl="0"/>
            <a:r>
              <a:rPr lang="en-US" dirty="0">
                <a:hlinkClick r:id="rId4"/>
              </a:rPr>
              <a:t>https://www.tn.gov/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Tools used 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Power Point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Articles quoted	 	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https://www.ncbi.nlm.nih.gov/pmc/articles/PMC2622774/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80F1B6-DD0A-4799-8F54-F8069821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46530D-4AD9-406C-9FF3-3763715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54816C9-EB24-4B7B-AD3A-EDC7E16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41" r="113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618" r="5618"/>
          <a:stretch>
            <a:fillRect/>
          </a:stretch>
        </p:blipFill>
        <p:spPr/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opiate crisis changed that. The dope dealer moved from the trap house to the doctor's office.  Suddenly overdoses were no longer the panda eye junkie from a after school PSA, they have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9AC735-0882-8EEC-D757-66A990F7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479" y="690563"/>
            <a:ext cx="9505664" cy="1216024"/>
          </a:xfrm>
        </p:spPr>
        <p:txBody>
          <a:bodyPr/>
          <a:lstStyle/>
          <a:p>
            <a:pPr algn="ctr"/>
            <a:r>
              <a:rPr lang="en-US" sz="2800" dirty="0"/>
              <a:t>How did we get here?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D3A0E-F309-91C6-B187-2AC34117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86D4A-059D-4274-E35B-FD0C018C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3FE1BC-60DB-885F-66ED-F99FE117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48AC02-386E-B28F-286D-BF1876E019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63539730"/>
              </p:ext>
            </p:extLst>
          </p:nvPr>
        </p:nvGraphicFramePr>
        <p:xfrm>
          <a:off x="179388" y="1757363"/>
          <a:ext cx="105108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Shape, arrow">
            <a:extLst>
              <a:ext uri="{FF2B5EF4-FFF2-40B4-BE49-F238E27FC236}">
                <a16:creationId xmlns:a16="http://schemas.microsoft.com/office/drawing/2014/main" id="{09DE249B-A1DC-FDF0-7CD7-BE065D5CA2A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0" y="5062"/>
            <a:ext cx="3387144" cy="17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/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302-1B9B-A194-AF00-E6F64BF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Opiate prescription's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2006-2020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D6A1B-B75B-7D61-6B08-7E11F879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ACB37-2990-056F-3328-CF34AE7F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1DB9DB0-1269-EC85-866A-ED6D29AF143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883449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2C4702-BB95-4569-BC56-68096C05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32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FF6C-B9AB-8395-15A7-E5F3FC78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USA vs TN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9A0D617-2A7A-1895-9A86-5A43B433B2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1400175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F94C9-9F9E-5249-7485-293554D3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DECB4-9875-3E44-42BD-2EB7813A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A859A2-6271-6575-564F-7FEECEE0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80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58D4-4C23-6B8F-95F4-D16B68E1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Prescribed Drugs By Year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074DD-3583-8AC6-11E5-AE3F3C57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52B72-C90B-F8AA-C478-73182CCD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D4BD7C-8B22-400C-B358-7F6E6E48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F6745D-64AF-4EB0-3366-1B1A3A20731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09282479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458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2981-9767-74B0-05C3-B6FFEB5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per 100 by county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1416F-F121-D1E8-DE6A-B72D0F94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190D0-6C6C-4F18-89E2-FBBD572F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EB54B8-DE10-A103-2236-EA65F8B1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80177129"/>
                  </p:ext>
                </p:extLst>
              </p:nvPr>
            </p:nvGraphicFramePr>
            <p:xfrm>
              <a:off x="1179513" y="2151063"/>
              <a:ext cx="8662987" cy="35639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ontent Placeholder 8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513" y="2151063"/>
                <a:ext cx="8662987" cy="35639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29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2950</TotalTime>
  <Words>340</Words>
  <Application>Microsoft Office PowerPoint</Application>
  <PresentationFormat>Widescreen</PresentationFormat>
  <Paragraphs>104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Bembo</vt:lpstr>
      <vt:lpstr>Calibri</vt:lpstr>
      <vt:lpstr>ArchiveVTI</vt:lpstr>
      <vt:lpstr>Prescriptions &amp; overdose</vt:lpstr>
      <vt:lpstr>Introduction</vt:lpstr>
      <vt:lpstr>How did we get here?</vt:lpstr>
      <vt:lpstr>Prescribing trends</vt:lpstr>
      <vt:lpstr>Opiate prescription's 2006-2020</vt:lpstr>
      <vt:lpstr>Prescriptions USA vs TN</vt:lpstr>
      <vt:lpstr>Top Prescribed Drugs By Year</vt:lpstr>
      <vt:lpstr>Prescriptions per 100 by county</vt:lpstr>
      <vt:lpstr>PowerPoint Presentation</vt:lpstr>
      <vt:lpstr>Fatal overdoses 2013-2020</vt:lpstr>
      <vt:lpstr>Fatal overdoses USA 1980-2020</vt:lpstr>
      <vt:lpstr>Fatal OD BY Drug and Year</vt:lpstr>
      <vt:lpstr>The way to get started is to quit talking and begin doing.</vt:lpstr>
      <vt:lpstr>Non-Fatal overdoses 2013-2020</vt:lpstr>
      <vt:lpstr>Non-fatal OD by drug and year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66</cp:revision>
  <dcterms:created xsi:type="dcterms:W3CDTF">2022-12-12T18:20:46Z</dcterms:created>
  <dcterms:modified xsi:type="dcterms:W3CDTF">2022-12-17T15:36:08Z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